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334" r:id="rId3"/>
    <p:sldId id="336" r:id="rId4"/>
    <p:sldId id="310" r:id="rId5"/>
    <p:sldId id="341" r:id="rId6"/>
    <p:sldId id="333" r:id="rId7"/>
    <p:sldId id="337" r:id="rId8"/>
    <p:sldId id="343" r:id="rId9"/>
    <p:sldId id="339" r:id="rId10"/>
    <p:sldId id="283" r:id="rId11"/>
    <p:sldId id="260" r:id="rId12"/>
    <p:sldId id="281" r:id="rId13"/>
    <p:sldId id="282" r:id="rId14"/>
    <p:sldId id="304" r:id="rId15"/>
    <p:sldId id="305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0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2F4DC-6128-40DB-9CD5-68BAB2F91873}" type="datetimeFigureOut">
              <a:rPr lang="ko-KR" altLang="en-US" smtClean="0"/>
              <a:t>2024-08-11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7F9C95-240E-4595-B00E-D7B1846E7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249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9C07E-42F1-4BFD-99C2-8E33DA038E0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268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9C07E-42F1-4BFD-99C2-8E33DA038E0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774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9C07E-42F1-4BFD-99C2-8E33DA038E0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457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9C07E-42F1-4BFD-99C2-8E33DA038E0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693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76598E-7CCC-93B7-C5DC-9C8B4D2AE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643151-4D49-DE1C-B41E-0D4A9D46AD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633283-0928-46F5-5407-BC57FEFF8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16ECE-A27E-4F75-8B92-42D5874154C1}" type="datetimeFigureOut">
              <a:rPr lang="ko-KR" altLang="en-US" smtClean="0"/>
              <a:t>2024-08-11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8D6C60-15D9-003A-4051-F6FF89E2B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38DE94-20D4-842A-BDD5-949451591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69EEC-1209-47F7-9FE2-FD3B267D75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520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78871F-E076-C7C9-0BFA-3393DDB05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C235B5-6165-AF47-F8A6-4DD5A40562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83DA35-FE43-BC66-43BE-CA084A8D0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16ECE-A27E-4F75-8B92-42D5874154C1}" type="datetimeFigureOut">
              <a:rPr lang="ko-KR" altLang="en-US" smtClean="0"/>
              <a:t>2024-08-11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786AA4-01C7-AFBF-8454-976C905F2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C4DFD0-D0DA-6306-589D-1C4C656C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69EEC-1209-47F7-9FE2-FD3B267D75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808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AE6A756-6383-7BC1-0C8C-1ADFC16CD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9AF5769-2651-4FEA-DE6F-4763F21CB8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933D11-297C-8E49-A6E6-C5819B26B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16ECE-A27E-4F75-8B92-42D5874154C1}" type="datetimeFigureOut">
              <a:rPr lang="ko-KR" altLang="en-US" smtClean="0"/>
              <a:t>2024-08-11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6EF700-4764-D2B7-09CF-BFCE43088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2B4FCD-B11A-A5AD-420E-C32050E27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69EEC-1209-47F7-9FE2-FD3B267D75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441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79AE9C-23BB-841B-D6EB-E3E6A7AB7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5AF956-CDF1-420E-881C-745E6E044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F90EC6-1A21-725C-3D99-BD83D20C8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16ECE-A27E-4F75-8B92-42D5874154C1}" type="datetimeFigureOut">
              <a:rPr lang="ko-KR" altLang="en-US" smtClean="0"/>
              <a:t>2024-08-11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BF49E7-1179-B5EB-EE30-6584A1ED0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1CF436-44AF-3A2D-BF52-7F5929721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69EEC-1209-47F7-9FE2-FD3B267D75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279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D5D53F-AC07-4884-02EE-A473F2DE6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E339DF-8FB0-A492-1139-266EE071E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BAF362-2B24-03AF-7268-9FF18E9C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16ECE-A27E-4F75-8B92-42D5874154C1}" type="datetimeFigureOut">
              <a:rPr lang="ko-KR" altLang="en-US" smtClean="0"/>
              <a:t>2024-08-11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A61F08-E227-78E0-968B-B425F61B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699022-D758-CBD8-171D-1F5356B0E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69EEC-1209-47F7-9FE2-FD3B267D75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270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8DF24-A44D-244E-D627-CD7312B45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D0AEC6-CDB4-C4E0-A01C-53B879EB44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457CE72-9EC9-7757-F922-D415C3B3BE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49DED8-18BC-45A0-DDA5-FE894006B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16ECE-A27E-4F75-8B92-42D5874154C1}" type="datetimeFigureOut">
              <a:rPr lang="ko-KR" altLang="en-US" smtClean="0"/>
              <a:t>2024-08-11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FD0A15-6DB3-5B0D-2998-3C32B040D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F3B455-E38D-D9EF-8FF0-B3EC5A2B7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69EEC-1209-47F7-9FE2-FD3B267D75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528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F62829-BEB5-FDE8-1A1F-1DF95B8A5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B1B90A-4F76-1F82-882B-925A26CB7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2D4AD0-5F0C-9B8A-4046-EB29B0597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959322-3DEA-AE91-3C60-74C10DC910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4E13DB-7755-43CD-BCAB-E7784D9F42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DC4DA22-9C03-251F-306F-42EDDB059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16ECE-A27E-4F75-8B92-42D5874154C1}" type="datetimeFigureOut">
              <a:rPr lang="ko-KR" altLang="en-US" smtClean="0"/>
              <a:t>2024-08-11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D2057B5-C81A-9CDD-A80E-1B0C0C0E6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B285A3-8D03-F9FA-FCDB-98D99155E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69EEC-1209-47F7-9FE2-FD3B267D75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765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ED6F82-13ED-13C5-D1FC-B2AF705AA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4583EC-25F3-B601-FDDC-0A8E0D972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16ECE-A27E-4F75-8B92-42D5874154C1}" type="datetimeFigureOut">
              <a:rPr lang="ko-KR" altLang="en-US" smtClean="0"/>
              <a:t>2024-08-11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04BEABF-4D19-9CC3-E4A3-13946509A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727686-37B0-F6F2-F1CD-6FB65BCC8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69EEC-1209-47F7-9FE2-FD3B267D75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993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2241320-E894-BFAF-77EB-1FC1562F7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16ECE-A27E-4F75-8B92-42D5874154C1}" type="datetimeFigureOut">
              <a:rPr lang="ko-KR" altLang="en-US" smtClean="0"/>
              <a:t>2024-08-11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F31F593-F083-7A08-5E60-DAA4F3E09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1A3B54-DED5-90AF-BF4C-8305DDE00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69EEC-1209-47F7-9FE2-FD3B267D75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988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A078DF-9FB7-36F4-72B7-7E60786CB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297612-F324-C571-B98D-7C6A4ED50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789F6E-6911-D3CA-EAEE-B62A415B8A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0A407C-99AE-1C1F-5BBC-764B0353D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16ECE-A27E-4F75-8B92-42D5874154C1}" type="datetimeFigureOut">
              <a:rPr lang="ko-KR" altLang="en-US" smtClean="0"/>
              <a:t>2024-08-11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11ABA6-521A-B8F4-0468-81ABD6E6C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C4A83E-F59A-CCE4-4F51-FA829907D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69EEC-1209-47F7-9FE2-FD3B267D75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726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FD9E4F-E47B-2037-DB0D-857A2DEAD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66D733A-7165-EBBE-B8B1-F5D7E78BF5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C85C9E-9D7E-8661-816B-5E215F4727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A79DDA-C109-DA0C-3ED9-0EB83504B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16ECE-A27E-4F75-8B92-42D5874154C1}" type="datetimeFigureOut">
              <a:rPr lang="ko-KR" altLang="en-US" smtClean="0"/>
              <a:t>2024-08-11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E77FC1-6CF1-1ACB-D240-B3A94B3F1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3F3420-EBA8-47F4-57F0-BACC922C1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69EEC-1209-47F7-9FE2-FD3B267D75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554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0C94858-EA13-AF60-D07E-E617ABC64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264BA5-1B76-9254-34BD-A70DA3636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433C09-C7A2-CA7C-5BEE-C364DB314F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816ECE-A27E-4F75-8B92-42D5874154C1}" type="datetimeFigureOut">
              <a:rPr lang="ko-KR" altLang="en-US" smtClean="0"/>
              <a:t>2024-08-11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05ECEC-7332-6A14-5F51-65C88CA625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CC1637-5D6A-6F3E-7E2D-6A1C069D34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669EEC-1209-47F7-9FE2-FD3B267D75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893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239AEC-8B7C-65D3-7634-5429D486AD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540E26F-933F-4B62-47D2-4EE80C4EA3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539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2FB4E6-A736-2951-3A38-CF6DE9B7724D}"/>
              </a:ext>
            </a:extLst>
          </p:cNvPr>
          <p:cNvSpPr txBox="1"/>
          <p:nvPr/>
        </p:nvSpPr>
        <p:spPr>
          <a:xfrm>
            <a:off x="3040385" y="3956715"/>
            <a:ext cx="733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63B1E3-FB95-A6F9-C327-81BC7E52C4E6}"/>
              </a:ext>
            </a:extLst>
          </p:cNvPr>
          <p:cNvSpPr txBox="1"/>
          <p:nvPr/>
        </p:nvSpPr>
        <p:spPr>
          <a:xfrm>
            <a:off x="6751038" y="3956715"/>
            <a:ext cx="733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D0A695-09CE-912B-E035-84AE7D94A7AC}"/>
              </a:ext>
            </a:extLst>
          </p:cNvPr>
          <p:cNvSpPr txBox="1"/>
          <p:nvPr/>
        </p:nvSpPr>
        <p:spPr>
          <a:xfrm>
            <a:off x="8616898" y="4146837"/>
            <a:ext cx="711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solidFill>
                  <a:schemeClr val="bg1"/>
                </a:solidFill>
              </a:rPr>
              <a:t>이미지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856440F-FFB6-117C-33F0-27CFC641EE06}"/>
              </a:ext>
            </a:extLst>
          </p:cNvPr>
          <p:cNvGraphicFramePr>
            <a:graphicFrameLocks noGrp="1"/>
          </p:cNvGraphicFramePr>
          <p:nvPr/>
        </p:nvGraphicFramePr>
        <p:xfrm>
          <a:off x="1047479" y="1618797"/>
          <a:ext cx="9788893" cy="6188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9057">
                  <a:extLst>
                    <a:ext uri="{9D8B030D-6E8A-4147-A177-3AD203B41FA5}">
                      <a16:colId xmlns:a16="http://schemas.microsoft.com/office/drawing/2014/main" val="3695081796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4283573044"/>
                    </a:ext>
                  </a:extLst>
                </a:gridCol>
                <a:gridCol w="654518">
                  <a:extLst>
                    <a:ext uri="{9D8B030D-6E8A-4147-A177-3AD203B41FA5}">
                      <a16:colId xmlns:a16="http://schemas.microsoft.com/office/drawing/2014/main" val="167325562"/>
                    </a:ext>
                  </a:extLst>
                </a:gridCol>
                <a:gridCol w="1260909">
                  <a:extLst>
                    <a:ext uri="{9D8B030D-6E8A-4147-A177-3AD203B41FA5}">
                      <a16:colId xmlns:a16="http://schemas.microsoft.com/office/drawing/2014/main" val="1057601127"/>
                    </a:ext>
                  </a:extLst>
                </a:gridCol>
                <a:gridCol w="4697129">
                  <a:extLst>
                    <a:ext uri="{9D8B030D-6E8A-4147-A177-3AD203B41FA5}">
                      <a16:colId xmlns:a16="http://schemas.microsoft.com/office/drawing/2014/main" val="2521208935"/>
                    </a:ext>
                  </a:extLst>
                </a:gridCol>
              </a:tblGrid>
              <a:tr h="4235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KoPubWorld돋움체_Pro Bold" panose="00000800000000000000" pitchFamily="50" charset="-127"/>
                          <a:ea typeface="KoPubWorld돋움체_Pro Bold" panose="00000800000000000000" pitchFamily="50" charset="-127"/>
                          <a:cs typeface="KoPubWorld돋움체_Pro Bold" panose="00000800000000000000" pitchFamily="50" charset="-127"/>
                        </a:rPr>
                        <a:t>품목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KoPubWorld돋움체_Pro Bold" panose="00000800000000000000" pitchFamily="50" charset="-127"/>
                          <a:ea typeface="KoPubWorld돋움체_Pro Bold" panose="00000800000000000000" pitchFamily="50" charset="-127"/>
                          <a:cs typeface="KoPubWorld돋움체_Pro Bold" panose="00000800000000000000" pitchFamily="50" charset="-127"/>
                        </a:rPr>
                        <a:t>개당 가격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KoPubWorld돋움체_Pro Bold" panose="00000800000000000000" pitchFamily="50" charset="-127"/>
                          <a:ea typeface="KoPubWorld돋움체_Pro Bold" panose="00000800000000000000" pitchFamily="50" charset="-127"/>
                          <a:cs typeface="KoPubWorld돋움체_Pro Bold" panose="00000800000000000000" pitchFamily="50" charset="-127"/>
                        </a:rPr>
                        <a:t>수량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KoPubWorld돋움체_Pro Bold" panose="00000800000000000000" pitchFamily="50" charset="-127"/>
                          <a:ea typeface="KoPubWorld돋움체_Pro Bold" panose="00000800000000000000" pitchFamily="50" charset="-127"/>
                          <a:cs typeface="KoPubWorld돋움체_Pro Bold" panose="00000800000000000000" pitchFamily="50" charset="-127"/>
                        </a:rPr>
                        <a:t>최종 가격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KoPubWorld돋움체_Pro Bold" panose="00000800000000000000" pitchFamily="50" charset="-127"/>
                          <a:ea typeface="KoPubWorld돋움체_Pro Bold" panose="00000800000000000000" pitchFamily="50" charset="-127"/>
                          <a:cs typeface="KoPubWorld돋움체_Pro Bold" panose="00000800000000000000" pitchFamily="50" charset="-127"/>
                        </a:rPr>
                        <a:t>비고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032134"/>
                  </a:ext>
                </a:extLst>
              </a:tr>
              <a:tr h="3573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Raspberry Pi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23,500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47,000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altLang="ko-KR" sz="1500" b="0" i="0" kern="1200" dirty="0">
                          <a:solidFill>
                            <a:schemeClr val="dk1"/>
                          </a:solidFill>
                          <a:effectLst/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Raspberry Pi Zero </a:t>
                      </a:r>
                      <a:r>
                        <a:rPr lang="pl-PL" altLang="ko-KR" sz="1500" b="0" i="0" kern="1200">
                          <a:solidFill>
                            <a:schemeClr val="dk1"/>
                          </a:solidFill>
                          <a:effectLst/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 W</a:t>
                      </a:r>
                      <a:endParaRPr lang="pl-PL" altLang="ko-KR" sz="1500" b="0" i="0" kern="1200" baseline="30000" dirty="0">
                        <a:solidFill>
                          <a:schemeClr val="dk1"/>
                        </a:solidFill>
                        <a:effectLst/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950433"/>
                  </a:ext>
                </a:extLst>
              </a:tr>
              <a:tr h="3573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RF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</a:t>
                      </a:r>
                      <a:r>
                        <a:rPr lang="ko-KR" altLang="en-US" sz="1500" dirty="0" err="1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통신모듈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82,450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82,450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i="0" kern="1200" dirty="0">
                          <a:solidFill>
                            <a:schemeClr val="dk1"/>
                          </a:solidFill>
                          <a:effectLst/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XBP9B-DMUTB022</a:t>
                      </a:r>
                      <a:endParaRPr lang="ko-KR" altLang="en-US" sz="1500" b="0" i="0" kern="1200" dirty="0">
                        <a:solidFill>
                          <a:schemeClr val="dk1"/>
                        </a:solidFill>
                        <a:effectLst/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130988"/>
                  </a:ext>
                </a:extLst>
              </a:tr>
              <a:tr h="357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카메라 모듈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22,000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3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66,000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0" i="0" kern="1200" dirty="0">
                          <a:solidFill>
                            <a:schemeClr val="dk1"/>
                          </a:solidFill>
                          <a:effectLst/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RPI 8MP CAMERA BOARD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180543"/>
                  </a:ext>
                </a:extLst>
              </a:tr>
              <a:tr h="3506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IMU-GPS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모듈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115,000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115,000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BerryGPS</a:t>
                      </a:r>
                      <a:r>
                        <a:rPr lang="en-US" altLang="ko-KR" sz="14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-IMU V4-GPS &amp; 10DOF IMU for Raspberry Pi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898772"/>
                  </a:ext>
                </a:extLst>
              </a:tr>
              <a:tr h="357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배터리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9,500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3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28,500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블랙울프 </a:t>
                      </a: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18650 3500mA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943082"/>
                  </a:ext>
                </a:extLst>
              </a:tr>
              <a:tr h="3269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낙하산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145,360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145,360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ko-KR" sz="1300" b="0" i="0" kern="1200" cap="all" dirty="0">
                          <a:solidFill>
                            <a:schemeClr val="dk1"/>
                          </a:solidFill>
                          <a:effectLst/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36" COMPACT ELLIPTICAL PARACHUTE - 4.8LB AT 20FPS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0488024"/>
                  </a:ext>
                </a:extLst>
              </a:tr>
              <a:tr h="357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안테나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22,000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22,000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i="0" kern="1200">
                          <a:solidFill>
                            <a:schemeClr val="dk1"/>
                          </a:solidFill>
                          <a:effectLst/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900/GSM/LTE</a:t>
                      </a:r>
                      <a:endParaRPr lang="ko-KR" altLang="en-US" sz="1500" b="0" i="0" kern="1200" dirty="0">
                        <a:solidFill>
                          <a:schemeClr val="dk1"/>
                        </a:solidFill>
                        <a:effectLst/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901660"/>
                  </a:ext>
                </a:extLst>
              </a:tr>
              <a:tr h="357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모터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6,500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6,500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MG996R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85411"/>
                  </a:ext>
                </a:extLst>
              </a:tr>
              <a:tr h="357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체결 부품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-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108,710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카본로드</a:t>
                      </a: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볼트</a:t>
                      </a: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너트</a:t>
                      </a: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와셔</a:t>
                      </a: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베어링</a:t>
                      </a: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용수철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69536"/>
                  </a:ext>
                </a:extLst>
              </a:tr>
              <a:tr h="357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기타 부품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-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41,420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편광필름</a:t>
                      </a: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차광막</a:t>
                      </a: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SD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카드</a:t>
                      </a: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DC/DC 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컨버터</a:t>
                      </a: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배터리홀더</a:t>
                      </a: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라즈베리파이 케이블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152922"/>
                  </a:ext>
                </a:extLst>
              </a:tr>
              <a:tr h="357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기타 비용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(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배송비 등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)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-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106,627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-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512914"/>
                  </a:ext>
                </a:extLst>
              </a:tr>
              <a:tr h="3573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3D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프린팅 비용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(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필라멘트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)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-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</a:t>
                      </a: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00,000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-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866481"/>
                  </a:ext>
                </a:extLst>
              </a:tr>
              <a:tr h="357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합계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969,567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5783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DD12F53-527F-CEDB-0C27-371D79E0A2B3}"/>
              </a:ext>
            </a:extLst>
          </p:cNvPr>
          <p:cNvSpPr txBox="1"/>
          <p:nvPr/>
        </p:nvSpPr>
        <p:spPr>
          <a:xfrm>
            <a:off x="10925498" y="1663975"/>
            <a:ext cx="1266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(</a:t>
            </a:r>
            <a:r>
              <a:rPr lang="ko-KR" altLang="en-US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단위 </a:t>
            </a:r>
            <a:r>
              <a:rPr lang="en-US" altLang="ko-KR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: </a:t>
            </a:r>
            <a:r>
              <a:rPr lang="ko-KR" altLang="en-US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원</a:t>
            </a:r>
            <a:r>
              <a:rPr lang="en-US" altLang="ko-KR" sz="16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)</a:t>
            </a:r>
            <a:endParaRPr lang="ko-KR" altLang="en-US" sz="16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1AF434-F7C1-4089-2210-BBBAAF35D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9E5F5-9FB5-4583-95B9-6784CC0B7E31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6A93EE9-883E-3E3D-0AA9-5FDA2389D13C}"/>
              </a:ext>
            </a:extLst>
          </p:cNvPr>
          <p:cNvSpPr/>
          <p:nvPr/>
        </p:nvSpPr>
        <p:spPr>
          <a:xfrm>
            <a:off x="-8925" y="15543"/>
            <a:ext cx="12192000" cy="1406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38100" dir="2700000" algn="t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D6DD5BF-6709-9D34-DCF5-B36A656F0650}"/>
              </a:ext>
            </a:extLst>
          </p:cNvPr>
          <p:cNvGrpSpPr/>
          <p:nvPr/>
        </p:nvGrpSpPr>
        <p:grpSpPr>
          <a:xfrm>
            <a:off x="-384591" y="524282"/>
            <a:ext cx="7950514" cy="724816"/>
            <a:chOff x="-549360" y="288769"/>
            <a:chExt cx="7908823" cy="843508"/>
          </a:xfrm>
          <a:solidFill>
            <a:schemeClr val="tx1"/>
          </a:solidFill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AC82BE4-E158-1DD4-D3E6-2C564B096436}"/>
                </a:ext>
              </a:extLst>
            </p:cNvPr>
            <p:cNvSpPr/>
            <p:nvPr/>
          </p:nvSpPr>
          <p:spPr>
            <a:xfrm>
              <a:off x="-549360" y="288769"/>
              <a:ext cx="7908823" cy="84350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685800" dist="381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50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FC139BD-B133-C259-08FF-559C2BBFC7F8}"/>
                </a:ext>
              </a:extLst>
            </p:cNvPr>
            <p:cNvSpPr txBox="1"/>
            <p:nvPr/>
          </p:nvSpPr>
          <p:spPr>
            <a:xfrm>
              <a:off x="28561" y="306519"/>
              <a:ext cx="6752977" cy="719413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382270" marR="0" indent="-382270" algn="ctr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400" b="1" kern="0" dirty="0">
                  <a:solidFill>
                    <a:schemeClr val="bg1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비용</a:t>
              </a:r>
              <a:endParaRPr lang="en-US" altLang="ko-KR" sz="2400" b="1" kern="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55622B5-E2EC-1307-7060-844F0BFF5C72}"/>
              </a:ext>
            </a:extLst>
          </p:cNvPr>
          <p:cNvGrpSpPr/>
          <p:nvPr/>
        </p:nvGrpSpPr>
        <p:grpSpPr>
          <a:xfrm>
            <a:off x="182293" y="54535"/>
            <a:ext cx="4262334" cy="369332"/>
            <a:chOff x="309666" y="186596"/>
            <a:chExt cx="4262334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67CE92-63BB-D542-5BC3-3E6F657B9E28}"/>
                </a:ext>
              </a:extLst>
            </p:cNvPr>
            <p:cNvSpPr txBox="1"/>
            <p:nvPr/>
          </p:nvSpPr>
          <p:spPr>
            <a:xfrm>
              <a:off x="1411350" y="186596"/>
              <a:ext cx="3160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결론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97685B9-5A5A-A484-EC21-15C53629AD23}"/>
                </a:ext>
              </a:extLst>
            </p:cNvPr>
            <p:cNvSpPr/>
            <p:nvPr/>
          </p:nvSpPr>
          <p:spPr>
            <a:xfrm>
              <a:off x="309666" y="230075"/>
              <a:ext cx="958848" cy="30777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50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A49F309-06C4-7D86-6184-94ED12BB6641}"/>
                </a:ext>
              </a:extLst>
            </p:cNvPr>
            <p:cNvSpPr txBox="1"/>
            <p:nvPr/>
          </p:nvSpPr>
          <p:spPr>
            <a:xfrm>
              <a:off x="403327" y="245463"/>
              <a:ext cx="771525" cy="27699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4</a:t>
              </a:r>
              <a:endParaRPr lang="ko-KR" altLang="en-US" sz="12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033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E15C7D7-5CD6-8F7D-6906-38A58629AA0B}"/>
              </a:ext>
            </a:extLst>
          </p:cNvPr>
          <p:cNvGraphicFramePr>
            <a:graphicFrameLocks noGrp="1"/>
          </p:cNvGraphicFramePr>
          <p:nvPr/>
        </p:nvGraphicFramePr>
        <p:xfrm>
          <a:off x="306736" y="1456868"/>
          <a:ext cx="11578527" cy="52883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8913">
                  <a:extLst>
                    <a:ext uri="{9D8B030D-6E8A-4147-A177-3AD203B41FA5}">
                      <a16:colId xmlns:a16="http://schemas.microsoft.com/office/drawing/2014/main" val="3695081796"/>
                    </a:ext>
                  </a:extLst>
                </a:gridCol>
                <a:gridCol w="721927">
                  <a:extLst>
                    <a:ext uri="{9D8B030D-6E8A-4147-A177-3AD203B41FA5}">
                      <a16:colId xmlns:a16="http://schemas.microsoft.com/office/drawing/2014/main" val="4283573044"/>
                    </a:ext>
                  </a:extLst>
                </a:gridCol>
                <a:gridCol w="721927">
                  <a:extLst>
                    <a:ext uri="{9D8B030D-6E8A-4147-A177-3AD203B41FA5}">
                      <a16:colId xmlns:a16="http://schemas.microsoft.com/office/drawing/2014/main" val="167325562"/>
                    </a:ext>
                  </a:extLst>
                </a:gridCol>
                <a:gridCol w="270240">
                  <a:extLst>
                    <a:ext uri="{9D8B030D-6E8A-4147-A177-3AD203B41FA5}">
                      <a16:colId xmlns:a16="http://schemas.microsoft.com/office/drawing/2014/main" val="2918366273"/>
                    </a:ext>
                  </a:extLst>
                </a:gridCol>
                <a:gridCol w="270240">
                  <a:extLst>
                    <a:ext uri="{9D8B030D-6E8A-4147-A177-3AD203B41FA5}">
                      <a16:colId xmlns:a16="http://schemas.microsoft.com/office/drawing/2014/main" val="1688294848"/>
                    </a:ext>
                  </a:extLst>
                </a:gridCol>
                <a:gridCol w="270240">
                  <a:extLst>
                    <a:ext uri="{9D8B030D-6E8A-4147-A177-3AD203B41FA5}">
                      <a16:colId xmlns:a16="http://schemas.microsoft.com/office/drawing/2014/main" val="2988517887"/>
                    </a:ext>
                  </a:extLst>
                </a:gridCol>
                <a:gridCol w="270240">
                  <a:extLst>
                    <a:ext uri="{9D8B030D-6E8A-4147-A177-3AD203B41FA5}">
                      <a16:colId xmlns:a16="http://schemas.microsoft.com/office/drawing/2014/main" val="1856070757"/>
                    </a:ext>
                  </a:extLst>
                </a:gridCol>
                <a:gridCol w="270240">
                  <a:extLst>
                    <a:ext uri="{9D8B030D-6E8A-4147-A177-3AD203B41FA5}">
                      <a16:colId xmlns:a16="http://schemas.microsoft.com/office/drawing/2014/main" val="4264664016"/>
                    </a:ext>
                  </a:extLst>
                </a:gridCol>
                <a:gridCol w="270240">
                  <a:extLst>
                    <a:ext uri="{9D8B030D-6E8A-4147-A177-3AD203B41FA5}">
                      <a16:colId xmlns:a16="http://schemas.microsoft.com/office/drawing/2014/main" val="3479086567"/>
                    </a:ext>
                  </a:extLst>
                </a:gridCol>
                <a:gridCol w="270240">
                  <a:extLst>
                    <a:ext uri="{9D8B030D-6E8A-4147-A177-3AD203B41FA5}">
                      <a16:colId xmlns:a16="http://schemas.microsoft.com/office/drawing/2014/main" val="1856645075"/>
                    </a:ext>
                  </a:extLst>
                </a:gridCol>
                <a:gridCol w="270240">
                  <a:extLst>
                    <a:ext uri="{9D8B030D-6E8A-4147-A177-3AD203B41FA5}">
                      <a16:colId xmlns:a16="http://schemas.microsoft.com/office/drawing/2014/main" val="459793985"/>
                    </a:ext>
                  </a:extLst>
                </a:gridCol>
                <a:gridCol w="270240">
                  <a:extLst>
                    <a:ext uri="{9D8B030D-6E8A-4147-A177-3AD203B41FA5}">
                      <a16:colId xmlns:a16="http://schemas.microsoft.com/office/drawing/2014/main" val="1057601127"/>
                    </a:ext>
                  </a:extLst>
                </a:gridCol>
                <a:gridCol w="270240">
                  <a:extLst>
                    <a:ext uri="{9D8B030D-6E8A-4147-A177-3AD203B41FA5}">
                      <a16:colId xmlns:a16="http://schemas.microsoft.com/office/drawing/2014/main" val="4238132967"/>
                    </a:ext>
                  </a:extLst>
                </a:gridCol>
                <a:gridCol w="270240">
                  <a:extLst>
                    <a:ext uri="{9D8B030D-6E8A-4147-A177-3AD203B41FA5}">
                      <a16:colId xmlns:a16="http://schemas.microsoft.com/office/drawing/2014/main" val="1451295043"/>
                    </a:ext>
                  </a:extLst>
                </a:gridCol>
                <a:gridCol w="270240">
                  <a:extLst>
                    <a:ext uri="{9D8B030D-6E8A-4147-A177-3AD203B41FA5}">
                      <a16:colId xmlns:a16="http://schemas.microsoft.com/office/drawing/2014/main" val="127366050"/>
                    </a:ext>
                  </a:extLst>
                </a:gridCol>
                <a:gridCol w="270240">
                  <a:extLst>
                    <a:ext uri="{9D8B030D-6E8A-4147-A177-3AD203B41FA5}">
                      <a16:colId xmlns:a16="http://schemas.microsoft.com/office/drawing/2014/main" val="3656519111"/>
                    </a:ext>
                  </a:extLst>
                </a:gridCol>
                <a:gridCol w="270240">
                  <a:extLst>
                    <a:ext uri="{9D8B030D-6E8A-4147-A177-3AD203B41FA5}">
                      <a16:colId xmlns:a16="http://schemas.microsoft.com/office/drawing/2014/main" val="3287342449"/>
                    </a:ext>
                  </a:extLst>
                </a:gridCol>
                <a:gridCol w="270240">
                  <a:extLst>
                    <a:ext uri="{9D8B030D-6E8A-4147-A177-3AD203B41FA5}">
                      <a16:colId xmlns:a16="http://schemas.microsoft.com/office/drawing/2014/main" val="1145623862"/>
                    </a:ext>
                  </a:extLst>
                </a:gridCol>
                <a:gridCol w="270240">
                  <a:extLst>
                    <a:ext uri="{9D8B030D-6E8A-4147-A177-3AD203B41FA5}">
                      <a16:colId xmlns:a16="http://schemas.microsoft.com/office/drawing/2014/main" val="907624193"/>
                    </a:ext>
                  </a:extLst>
                </a:gridCol>
                <a:gridCol w="270240">
                  <a:extLst>
                    <a:ext uri="{9D8B030D-6E8A-4147-A177-3AD203B41FA5}">
                      <a16:colId xmlns:a16="http://schemas.microsoft.com/office/drawing/2014/main" val="1573102680"/>
                    </a:ext>
                  </a:extLst>
                </a:gridCol>
                <a:gridCol w="270240">
                  <a:extLst>
                    <a:ext uri="{9D8B030D-6E8A-4147-A177-3AD203B41FA5}">
                      <a16:colId xmlns:a16="http://schemas.microsoft.com/office/drawing/2014/main" val="1774078494"/>
                    </a:ext>
                  </a:extLst>
                </a:gridCol>
                <a:gridCol w="270240">
                  <a:extLst>
                    <a:ext uri="{9D8B030D-6E8A-4147-A177-3AD203B41FA5}">
                      <a16:colId xmlns:a16="http://schemas.microsoft.com/office/drawing/2014/main" val="3312697615"/>
                    </a:ext>
                  </a:extLst>
                </a:gridCol>
                <a:gridCol w="270240">
                  <a:extLst>
                    <a:ext uri="{9D8B030D-6E8A-4147-A177-3AD203B41FA5}">
                      <a16:colId xmlns:a16="http://schemas.microsoft.com/office/drawing/2014/main" val="1251661604"/>
                    </a:ext>
                  </a:extLst>
                </a:gridCol>
                <a:gridCol w="270240">
                  <a:extLst>
                    <a:ext uri="{9D8B030D-6E8A-4147-A177-3AD203B41FA5}">
                      <a16:colId xmlns:a16="http://schemas.microsoft.com/office/drawing/2014/main" val="225183580"/>
                    </a:ext>
                  </a:extLst>
                </a:gridCol>
                <a:gridCol w="270240">
                  <a:extLst>
                    <a:ext uri="{9D8B030D-6E8A-4147-A177-3AD203B41FA5}">
                      <a16:colId xmlns:a16="http://schemas.microsoft.com/office/drawing/2014/main" val="2220803300"/>
                    </a:ext>
                  </a:extLst>
                </a:gridCol>
                <a:gridCol w="270240">
                  <a:extLst>
                    <a:ext uri="{9D8B030D-6E8A-4147-A177-3AD203B41FA5}">
                      <a16:colId xmlns:a16="http://schemas.microsoft.com/office/drawing/2014/main" val="3385361716"/>
                    </a:ext>
                  </a:extLst>
                </a:gridCol>
                <a:gridCol w="270240">
                  <a:extLst>
                    <a:ext uri="{9D8B030D-6E8A-4147-A177-3AD203B41FA5}">
                      <a16:colId xmlns:a16="http://schemas.microsoft.com/office/drawing/2014/main" val="2335034832"/>
                    </a:ext>
                  </a:extLst>
                </a:gridCol>
              </a:tblGrid>
              <a:tr h="27368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KoPubWorld돋움체_Pro Bold" panose="00000800000000000000" pitchFamily="50" charset="-127"/>
                          <a:ea typeface="KoPubWorld돋움체_Pro Bold" panose="00000800000000000000" pitchFamily="50" charset="-127"/>
                          <a:cs typeface="KoPubWorld돋움체_Pro Bold" panose="00000800000000000000" pitchFamily="50" charset="-127"/>
                        </a:rPr>
                        <a:t>수행임무</a:t>
                      </a:r>
                    </a:p>
                  </a:txBody>
                  <a:tcPr marL="119620" marR="119620" marT="59810" marB="5981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KoPubWorld돋움체_Pro Bold" panose="00000800000000000000" pitchFamily="50" charset="-127"/>
                          <a:ea typeface="KoPubWorld돋움체_Pro Bold" panose="00000800000000000000" pitchFamily="50" charset="-127"/>
                          <a:cs typeface="KoPubWorld돋움체_Pro Bold" panose="00000800000000000000" pitchFamily="50" charset="-127"/>
                        </a:rPr>
                        <a:t>기간</a:t>
                      </a:r>
                    </a:p>
                  </a:txBody>
                  <a:tcPr marL="119620" marR="119620" marT="59810" marB="5981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 gridSpan="24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119620" marR="119620" marT="59810" marB="5981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799436"/>
                  </a:ext>
                </a:extLst>
              </a:tr>
              <a:tr h="273687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KoPubWorld돋움체_Pro Bold" panose="00000800000000000000" pitchFamily="50" charset="-127"/>
                          <a:ea typeface="KoPubWorld돋움체_Pro Bold" panose="00000800000000000000" pitchFamily="50" charset="-127"/>
                          <a:cs typeface="KoPubWorld돋움체_Pro Bold" panose="00000800000000000000" pitchFamily="50" charset="-127"/>
                        </a:rPr>
                        <a:t>START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KoPubWorld돋움체_Pro Bold" panose="00000800000000000000" pitchFamily="50" charset="-127"/>
                        <a:ea typeface="KoPubWorld돋움체_Pro Bold" panose="00000800000000000000" pitchFamily="50" charset="-127"/>
                        <a:cs typeface="KoPubWorld돋움체_Pro Bold" panose="00000800000000000000" pitchFamily="50" charset="-127"/>
                      </a:endParaRPr>
                    </a:p>
                  </a:txBody>
                  <a:tcPr marL="67485" marR="67485" marT="33742" marB="33742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KoPubWorld돋움체_Pro Bold" panose="00000800000000000000" pitchFamily="50" charset="-127"/>
                          <a:ea typeface="KoPubWorld돋움체_Pro Bold" panose="00000800000000000000" pitchFamily="50" charset="-127"/>
                          <a:cs typeface="KoPubWorld돋움체_Pro Bold" panose="00000800000000000000" pitchFamily="50" charset="-127"/>
                        </a:rPr>
                        <a:t>END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KoPubWorld돋움체_Pro Bold" panose="00000800000000000000" pitchFamily="50" charset="-127"/>
                        <a:ea typeface="KoPubWorld돋움체_Pro Bold" panose="00000800000000000000" pitchFamily="50" charset="-127"/>
                        <a:cs typeface="KoPubWorld돋움체_Pro Bold" panose="00000800000000000000" pitchFamily="50" charset="-127"/>
                      </a:endParaRPr>
                    </a:p>
                  </a:txBody>
                  <a:tcPr marL="67485" marR="67485" marT="33742" marB="33742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4" v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654000"/>
                  </a:ext>
                </a:extLst>
              </a:tr>
              <a:tr h="2736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CANSAT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경연대회 규정 숙지</a:t>
                      </a:r>
                    </a:p>
                  </a:txBody>
                  <a:tcPr marL="67485" marR="67485" marT="33742" marB="3374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3.15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67485" marR="67485" marT="33742" marB="33742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3.22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67485" marR="67485" marT="33742" marB="33742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439317"/>
                  </a:ext>
                </a:extLst>
              </a:tr>
              <a:tr h="2736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CANSAT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의 이론적 배경조사</a:t>
                      </a:r>
                    </a:p>
                  </a:txBody>
                  <a:tcPr marL="67485" marR="67485" marT="33742" marB="3374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3.15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67485" marR="67485" marT="33742" marB="33742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4.5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67485" marR="67485" marT="33742" marB="33742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154030"/>
                  </a:ext>
                </a:extLst>
              </a:tr>
              <a:tr h="2736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팀 구성 및 역할 배분</a:t>
                      </a:r>
                    </a:p>
                  </a:txBody>
                  <a:tcPr marL="67485" marR="67485" marT="33742" marB="3374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4.5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67485" marR="67485" marT="33742" marB="33742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4.12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67485" marR="67485" marT="33742" marB="33742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130988"/>
                  </a:ext>
                </a:extLst>
              </a:tr>
              <a:tr h="2736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아이디어 구상 회의 및 실현가능성 검토</a:t>
                      </a:r>
                    </a:p>
                  </a:txBody>
                  <a:tcPr marL="67485" marR="67485" marT="33742" marB="3374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4.12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67485" marR="67485" marT="33742" marB="33742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4.26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67485" marR="67485" marT="33742" marB="33742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7943"/>
                  </a:ext>
                </a:extLst>
              </a:tr>
              <a:tr h="2736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최종주제 선정</a:t>
                      </a:r>
                    </a:p>
                  </a:txBody>
                  <a:tcPr marL="67485" marR="67485" marT="33742" marB="3374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4.26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67485" marR="67485" marT="33742" marB="33742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5.3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67485" marR="67485" marT="33742" marB="33742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569115"/>
                  </a:ext>
                </a:extLst>
              </a:tr>
              <a:tr h="2736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구성 요소 설계 및 대략적인 비용파악</a:t>
                      </a:r>
                    </a:p>
                  </a:txBody>
                  <a:tcPr marL="67485" marR="67485" marT="33742" marB="3374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4.26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67485" marR="67485" marT="33742" marB="33742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5.17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67485" marR="67485" marT="33742" marB="33742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180543"/>
                  </a:ext>
                </a:extLst>
              </a:tr>
              <a:tr h="2736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</a:t>
                      </a:r>
                      <a:r>
                        <a:rPr lang="ko-KR" altLang="en-US" sz="13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차 신청서 제출</a:t>
                      </a:r>
                    </a:p>
                  </a:txBody>
                  <a:tcPr marL="67485" marR="67485" marT="33742" marB="3374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5.10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67485" marR="67485" marT="33742" marB="33742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5.24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67485" marR="67485" marT="33742" marB="33742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078715"/>
                  </a:ext>
                </a:extLst>
              </a:tr>
              <a:tr h="2736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설계 구체화 및</a:t>
                      </a: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</a:t>
                      </a: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센서확정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67485" marR="67485" marT="33742" marB="3374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5.29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67485" marR="67485" marT="33742" marB="33742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6.21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67485" marR="67485" marT="33742" marB="33742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901660"/>
                  </a:ext>
                </a:extLst>
              </a:tr>
              <a:tr h="2736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테스트보드 설계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67485" marR="67485" marT="33742" marB="3374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6.7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67485" marR="67485" marT="33742" marB="33742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6.30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67485" marR="67485" marT="33742" marB="33742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85411"/>
                  </a:ext>
                </a:extLst>
              </a:tr>
              <a:tr h="2955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CDR </a:t>
                      </a: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발표 준비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67485" marR="67485" marT="33742" marB="3374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6.30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67485" marR="67485" marT="33742" marB="33742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7.4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67485" marR="67485" marT="33742" marB="33742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449376"/>
                  </a:ext>
                </a:extLst>
              </a:tr>
              <a:tr h="2736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</a:t>
                      </a:r>
                      <a:r>
                        <a:rPr lang="ko-KR" altLang="en-US" sz="13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차 발표 </a:t>
                      </a:r>
                    </a:p>
                  </a:txBody>
                  <a:tcPr marL="67485" marR="67485" marT="33742" marB="3374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7.4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67485" marR="67485" marT="33742" marB="33742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7.4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67485" marR="67485" marT="33742" marB="33742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512914"/>
                  </a:ext>
                </a:extLst>
              </a:tr>
              <a:tr h="2736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상세 설계 보완</a:t>
                      </a:r>
                    </a:p>
                  </a:txBody>
                  <a:tcPr marL="67485" marR="67485" marT="33742" marB="3374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7.8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67485" marR="67485" marT="33742" marB="33742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7.28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67485" marR="67485" marT="33742" marB="33742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2274081"/>
                  </a:ext>
                </a:extLst>
              </a:tr>
              <a:tr h="2736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3DP </a:t>
                      </a: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출력 및 부품 주문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67485" marR="67485" marT="33742" marB="3374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7.17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67485" marR="67485" marT="33742" marB="33742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7.31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67485" marR="67485" marT="33742" marB="33742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100299"/>
                  </a:ext>
                </a:extLst>
              </a:tr>
              <a:tr h="2736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최종 </a:t>
                      </a:r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CANSAT </a:t>
                      </a: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제작 및 통합 테스트 진행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67485" marR="67485" marT="33742" marB="3374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8.1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67485" marR="67485" marT="33742" marB="33742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8.7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67485" marR="67485" marT="33742" marB="33742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826147"/>
                  </a:ext>
                </a:extLst>
              </a:tr>
              <a:tr h="2736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경연대회</a:t>
                      </a:r>
                    </a:p>
                  </a:txBody>
                  <a:tcPr marL="67485" marR="67485" marT="33742" marB="3374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8.8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67485" marR="67485" marT="33742" marB="33742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8.8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67485" marR="67485" marT="33742" marB="33742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840393"/>
                  </a:ext>
                </a:extLst>
              </a:tr>
              <a:tr h="2736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PFR</a:t>
                      </a:r>
                      <a:r>
                        <a:rPr lang="ko-KR" altLang="en-US" sz="13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발표 준비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67485" marR="67485" marT="33742" marB="3374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8.9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67485" marR="67485" marT="33742" marB="33742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8.13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67485" marR="67485" marT="33742" marB="33742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978939"/>
                  </a:ext>
                </a:extLst>
              </a:tr>
              <a:tr h="2736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최종결과발표회</a:t>
                      </a:r>
                      <a:endParaRPr lang="ko-KR" altLang="en-US" sz="1300" b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67485" marR="67485" marT="33742" marB="3374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8.14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67485" marR="67485" marT="33742" marB="33742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8.14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marL="67485" marR="67485" marT="33742" marB="33742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7485" marR="67485" marT="33742" marB="33742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970346"/>
                  </a:ext>
                </a:extLst>
              </a:tr>
            </a:tbl>
          </a:graphicData>
        </a:graphic>
      </p:graphicFrame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48150EAE-E2DE-7E0B-D957-ECC59CDA3E85}"/>
              </a:ext>
            </a:extLst>
          </p:cNvPr>
          <p:cNvSpPr/>
          <p:nvPr/>
        </p:nvSpPr>
        <p:spPr>
          <a:xfrm>
            <a:off x="5426238" y="1474915"/>
            <a:ext cx="6556656" cy="584775"/>
          </a:xfrm>
          <a:prstGeom prst="rightArrow">
            <a:avLst>
              <a:gd name="adj1" fmla="val 64014"/>
              <a:gd name="adj2" fmla="val 3864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1FFFCF1-2D77-9A2A-C0DB-EEB65A4B20A3}"/>
              </a:ext>
            </a:extLst>
          </p:cNvPr>
          <p:cNvSpPr/>
          <p:nvPr/>
        </p:nvSpPr>
        <p:spPr>
          <a:xfrm>
            <a:off x="5604927" y="1479562"/>
            <a:ext cx="712895" cy="5060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월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4717B38-2BD3-1F21-4C9D-BCE7A026D1C3}"/>
              </a:ext>
            </a:extLst>
          </p:cNvPr>
          <p:cNvSpPr/>
          <p:nvPr/>
        </p:nvSpPr>
        <p:spPr>
          <a:xfrm>
            <a:off x="6658436" y="1479562"/>
            <a:ext cx="712895" cy="5060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4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월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5A3C99D-2372-9F6E-3F6C-02CEA71F1FE6}"/>
              </a:ext>
            </a:extLst>
          </p:cNvPr>
          <p:cNvSpPr/>
          <p:nvPr/>
        </p:nvSpPr>
        <p:spPr>
          <a:xfrm>
            <a:off x="7711945" y="1479562"/>
            <a:ext cx="712895" cy="5060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5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월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E24A659-9761-528D-5E4B-F0742EFEEE4B}"/>
              </a:ext>
            </a:extLst>
          </p:cNvPr>
          <p:cNvSpPr/>
          <p:nvPr/>
        </p:nvSpPr>
        <p:spPr>
          <a:xfrm>
            <a:off x="8765454" y="1479562"/>
            <a:ext cx="712895" cy="5060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6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월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3CBBA9D-1613-72E4-AA0D-381DCA0CF4EF}"/>
              </a:ext>
            </a:extLst>
          </p:cNvPr>
          <p:cNvSpPr/>
          <p:nvPr/>
        </p:nvSpPr>
        <p:spPr>
          <a:xfrm>
            <a:off x="9818963" y="1479562"/>
            <a:ext cx="712895" cy="5060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7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월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A50A24A-946E-D101-2BC1-F0AFDE4FC462}"/>
              </a:ext>
            </a:extLst>
          </p:cNvPr>
          <p:cNvSpPr/>
          <p:nvPr/>
        </p:nvSpPr>
        <p:spPr>
          <a:xfrm>
            <a:off x="10867605" y="1479562"/>
            <a:ext cx="712895" cy="5060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8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월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EBC8A9-0359-18F7-F914-25E716CCC4F3}"/>
              </a:ext>
            </a:extLst>
          </p:cNvPr>
          <p:cNvSpPr/>
          <p:nvPr/>
        </p:nvSpPr>
        <p:spPr>
          <a:xfrm>
            <a:off x="-8925" y="15543"/>
            <a:ext cx="12192000" cy="1406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38100" dir="2700000" algn="t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06B4334-826C-C618-F372-51BD93627478}"/>
              </a:ext>
            </a:extLst>
          </p:cNvPr>
          <p:cNvGrpSpPr/>
          <p:nvPr/>
        </p:nvGrpSpPr>
        <p:grpSpPr>
          <a:xfrm>
            <a:off x="-384591" y="524282"/>
            <a:ext cx="7950514" cy="724816"/>
            <a:chOff x="-549360" y="288769"/>
            <a:chExt cx="7908823" cy="843508"/>
          </a:xfrm>
          <a:solidFill>
            <a:schemeClr val="tx1"/>
          </a:solidFill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CCAD8E3-CF91-ACAA-C732-74963A5F2137}"/>
                </a:ext>
              </a:extLst>
            </p:cNvPr>
            <p:cNvSpPr/>
            <p:nvPr/>
          </p:nvSpPr>
          <p:spPr>
            <a:xfrm>
              <a:off x="-549360" y="288769"/>
              <a:ext cx="7908823" cy="84350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685800" dist="381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50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86896F-D4F8-D684-6890-7F46920EF8AF}"/>
                </a:ext>
              </a:extLst>
            </p:cNvPr>
            <p:cNvSpPr txBox="1"/>
            <p:nvPr/>
          </p:nvSpPr>
          <p:spPr>
            <a:xfrm>
              <a:off x="28561" y="306519"/>
              <a:ext cx="6752977" cy="719413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382270" marR="0" indent="-382270" algn="ctr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400" b="1" kern="0" dirty="0">
                  <a:solidFill>
                    <a:schemeClr val="bg1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일정관리</a:t>
              </a:r>
              <a:endParaRPr lang="en-US" altLang="ko-KR" sz="2400" b="1" kern="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9876E75-450C-CE21-4BDB-ACF3A1A99342}"/>
              </a:ext>
            </a:extLst>
          </p:cNvPr>
          <p:cNvGrpSpPr/>
          <p:nvPr/>
        </p:nvGrpSpPr>
        <p:grpSpPr>
          <a:xfrm>
            <a:off x="182293" y="54535"/>
            <a:ext cx="4262334" cy="369332"/>
            <a:chOff x="309666" y="186596"/>
            <a:chExt cx="4262334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99B5CF-5550-6CF5-9135-B8907157AC52}"/>
                </a:ext>
              </a:extLst>
            </p:cNvPr>
            <p:cNvSpPr txBox="1"/>
            <p:nvPr/>
          </p:nvSpPr>
          <p:spPr>
            <a:xfrm>
              <a:off x="1411350" y="186596"/>
              <a:ext cx="3160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결론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DC8F07F0-7507-BED8-5C48-6678436782F8}"/>
                </a:ext>
              </a:extLst>
            </p:cNvPr>
            <p:cNvSpPr/>
            <p:nvPr/>
          </p:nvSpPr>
          <p:spPr>
            <a:xfrm>
              <a:off x="309666" y="230075"/>
              <a:ext cx="958848" cy="30777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50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E206FE6-4A83-5C9D-A175-3BF025F234FF}"/>
                </a:ext>
              </a:extLst>
            </p:cNvPr>
            <p:cNvSpPr txBox="1"/>
            <p:nvPr/>
          </p:nvSpPr>
          <p:spPr>
            <a:xfrm>
              <a:off x="403327" y="245463"/>
              <a:ext cx="771525" cy="27699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4</a:t>
              </a:r>
              <a:endParaRPr lang="ko-KR" altLang="en-US" sz="12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</p:grp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8B0ABDD5-9C2B-E399-E5A0-C38C21738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759E5F5-9FB5-4583-95B9-6784CC0B7E3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209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09D3B1B-897A-BD62-CDF6-7E83B339547C}"/>
              </a:ext>
            </a:extLst>
          </p:cNvPr>
          <p:cNvSpPr/>
          <p:nvPr/>
        </p:nvSpPr>
        <p:spPr>
          <a:xfrm>
            <a:off x="466294" y="5032662"/>
            <a:ext cx="11077883" cy="1419525"/>
          </a:xfrm>
          <a:prstGeom prst="roundRect">
            <a:avLst>
              <a:gd name="adj" fmla="val 30071"/>
            </a:avLst>
          </a:prstGeom>
          <a:solidFill>
            <a:schemeClr val="bg1"/>
          </a:solidFill>
          <a:ln>
            <a:noFill/>
          </a:ln>
          <a:effectLst>
            <a:outerShdw blurRad="685800" dist="381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EF01AB4-D086-FD97-0735-2C17B94C9544}"/>
              </a:ext>
            </a:extLst>
          </p:cNvPr>
          <p:cNvSpPr/>
          <p:nvPr/>
        </p:nvSpPr>
        <p:spPr>
          <a:xfrm>
            <a:off x="519949" y="3346973"/>
            <a:ext cx="11077883" cy="1419525"/>
          </a:xfrm>
          <a:prstGeom prst="roundRect">
            <a:avLst>
              <a:gd name="adj" fmla="val 30071"/>
            </a:avLst>
          </a:prstGeom>
          <a:solidFill>
            <a:schemeClr val="bg1"/>
          </a:solidFill>
          <a:ln>
            <a:noFill/>
          </a:ln>
          <a:effectLst>
            <a:outerShdw blurRad="685800" dist="381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E9EAD04-49A7-2770-99B2-D900FA6210A1}"/>
              </a:ext>
            </a:extLst>
          </p:cNvPr>
          <p:cNvSpPr/>
          <p:nvPr/>
        </p:nvSpPr>
        <p:spPr>
          <a:xfrm>
            <a:off x="519949" y="1547481"/>
            <a:ext cx="11077883" cy="1556810"/>
          </a:xfrm>
          <a:prstGeom prst="roundRect">
            <a:avLst>
              <a:gd name="adj" fmla="val 30071"/>
            </a:avLst>
          </a:prstGeom>
          <a:solidFill>
            <a:schemeClr val="bg1"/>
          </a:solidFill>
          <a:ln>
            <a:noFill/>
          </a:ln>
          <a:effectLst>
            <a:outerShdw blurRad="685800" dist="381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pic>
        <p:nvPicPr>
          <p:cNvPr id="7" name="그림 6" descr="폰트, 로고, 그래픽, 상징이(가) 표시된 사진&#10;&#10;자동 생성된 설명">
            <a:extLst>
              <a:ext uri="{FF2B5EF4-FFF2-40B4-BE49-F238E27FC236}">
                <a16:creationId xmlns:a16="http://schemas.microsoft.com/office/drawing/2014/main" id="{91BC0EA4-8C01-ED0D-9303-264C69FB4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489" y="5291346"/>
            <a:ext cx="3042685" cy="972404"/>
          </a:xfrm>
          <a:prstGeom prst="rect">
            <a:avLst/>
          </a:prstGeom>
        </p:spPr>
      </p:pic>
      <p:pic>
        <p:nvPicPr>
          <p:cNvPr id="3" name="Google Shape;529;p21">
            <a:extLst>
              <a:ext uri="{FF2B5EF4-FFF2-40B4-BE49-F238E27FC236}">
                <a16:creationId xmlns:a16="http://schemas.microsoft.com/office/drawing/2014/main" id="{FF4B2D29-BF54-E41E-645A-B3FF935697E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4565" b="13111"/>
          <a:stretch/>
        </p:blipFill>
        <p:spPr>
          <a:xfrm>
            <a:off x="2531925" y="1752253"/>
            <a:ext cx="1912702" cy="117080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4C4B5E-EDF3-31E3-C5CE-BEB23D0FB01C}"/>
              </a:ext>
            </a:extLst>
          </p:cNvPr>
          <p:cNvSpPr txBox="1"/>
          <p:nvPr/>
        </p:nvSpPr>
        <p:spPr>
          <a:xfrm>
            <a:off x="6087075" y="1903962"/>
            <a:ext cx="4989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항공우주동아리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Space Y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의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SNS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에 홍보물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게시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동아리박람회를 통한 </a:t>
            </a:r>
            <a:r>
              <a:rPr lang="ko-KR" altLang="en-US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캔위성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전시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4122B5-3FAE-80FD-C9EE-26A9FB07128F}"/>
              </a:ext>
            </a:extLst>
          </p:cNvPr>
          <p:cNvSpPr txBox="1"/>
          <p:nvPr/>
        </p:nvSpPr>
        <p:spPr>
          <a:xfrm>
            <a:off x="6096000" y="5291346"/>
            <a:ext cx="43803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설계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제작과정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등을 </a:t>
            </a:r>
            <a:r>
              <a:rPr lang="ko-KR" altLang="en-US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숏폼으로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제작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캔위성으로 촬영한 영상으로 흥미 유도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0E7D83-A8FF-DC1D-848C-7B369D6D22EA}"/>
              </a:ext>
            </a:extLst>
          </p:cNvPr>
          <p:cNvSpPr txBox="1"/>
          <p:nvPr/>
        </p:nvSpPr>
        <p:spPr>
          <a:xfrm>
            <a:off x="6066964" y="3884616"/>
            <a:ext cx="5454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교내 신문사를 이용하여 인공위성에 대한 관심도 제고</a:t>
            </a:r>
          </a:p>
        </p:txBody>
      </p:sp>
      <p:pic>
        <p:nvPicPr>
          <p:cNvPr id="1026" name="Picture 2" descr="인스타그램 - 위키백과, 우리 모두의 백과사전">
            <a:extLst>
              <a:ext uri="{FF2B5EF4-FFF2-40B4-BE49-F238E27FC236}">
                <a16:creationId xmlns:a16="http://schemas.microsoft.com/office/drawing/2014/main" id="{8A6C2BE6-792C-A017-A4D2-8AE27A34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964" y="5185789"/>
            <a:ext cx="1099590" cy="10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8EE3EA-75ED-03B6-247A-6D7311192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9E5F5-9FB5-4583-95B9-6784CC0B7E31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7437AB-C3C0-7620-A8DE-EA3F0E351736}"/>
              </a:ext>
            </a:extLst>
          </p:cNvPr>
          <p:cNvSpPr/>
          <p:nvPr/>
        </p:nvSpPr>
        <p:spPr>
          <a:xfrm>
            <a:off x="-8925" y="15543"/>
            <a:ext cx="12192000" cy="1406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38100" dir="2700000" algn="t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EB241F2-8774-4533-AC74-119855C229AB}"/>
              </a:ext>
            </a:extLst>
          </p:cNvPr>
          <p:cNvGrpSpPr/>
          <p:nvPr/>
        </p:nvGrpSpPr>
        <p:grpSpPr>
          <a:xfrm>
            <a:off x="-384591" y="524282"/>
            <a:ext cx="7950514" cy="724816"/>
            <a:chOff x="-549360" y="288769"/>
            <a:chExt cx="7908823" cy="843508"/>
          </a:xfrm>
          <a:solidFill>
            <a:schemeClr val="tx1"/>
          </a:solidFill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578835E2-8E32-7703-0FD6-D595E4865B14}"/>
                </a:ext>
              </a:extLst>
            </p:cNvPr>
            <p:cNvSpPr/>
            <p:nvPr/>
          </p:nvSpPr>
          <p:spPr>
            <a:xfrm>
              <a:off x="-549360" y="288769"/>
              <a:ext cx="7908823" cy="84350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685800" dist="381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50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FDA347-AF2F-5056-6C93-8A6C818348E6}"/>
                </a:ext>
              </a:extLst>
            </p:cNvPr>
            <p:cNvSpPr txBox="1"/>
            <p:nvPr/>
          </p:nvSpPr>
          <p:spPr>
            <a:xfrm>
              <a:off x="28561" y="306519"/>
              <a:ext cx="6752977" cy="719413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382270" marR="0" indent="-382270" algn="ctr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400" b="1" kern="0" dirty="0">
                  <a:solidFill>
                    <a:schemeClr val="bg1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홍보 방안</a:t>
              </a:r>
              <a:endParaRPr lang="en-US" altLang="ko-KR" sz="2400" b="1" kern="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6EBBBC1-E006-A927-C726-07E2FAE3893A}"/>
              </a:ext>
            </a:extLst>
          </p:cNvPr>
          <p:cNvGrpSpPr/>
          <p:nvPr/>
        </p:nvGrpSpPr>
        <p:grpSpPr>
          <a:xfrm>
            <a:off x="182293" y="54535"/>
            <a:ext cx="4262334" cy="369332"/>
            <a:chOff x="309666" y="186596"/>
            <a:chExt cx="4262334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C73DF7B-42C7-F213-B1EE-74B80B1552EA}"/>
                </a:ext>
              </a:extLst>
            </p:cNvPr>
            <p:cNvSpPr txBox="1"/>
            <p:nvPr/>
          </p:nvSpPr>
          <p:spPr>
            <a:xfrm>
              <a:off x="1411350" y="186596"/>
              <a:ext cx="3160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결론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AC98DF7D-C12E-685B-AE86-34636A6F682F}"/>
                </a:ext>
              </a:extLst>
            </p:cNvPr>
            <p:cNvSpPr/>
            <p:nvPr/>
          </p:nvSpPr>
          <p:spPr>
            <a:xfrm>
              <a:off x="309666" y="230075"/>
              <a:ext cx="958848" cy="30777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50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9A1A47-D160-15AA-8742-FF6C6EEEF330}"/>
                </a:ext>
              </a:extLst>
            </p:cNvPr>
            <p:cNvSpPr txBox="1"/>
            <p:nvPr/>
          </p:nvSpPr>
          <p:spPr>
            <a:xfrm>
              <a:off x="403327" y="245463"/>
              <a:ext cx="771525" cy="27699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4</a:t>
              </a:r>
              <a:endParaRPr lang="ko-KR" altLang="en-US" sz="12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</p:grpSp>
      <p:pic>
        <p:nvPicPr>
          <p:cNvPr id="24" name="그래픽 23" descr="신문 단색으로 채워진">
            <a:extLst>
              <a:ext uri="{FF2B5EF4-FFF2-40B4-BE49-F238E27FC236}">
                <a16:creationId xmlns:a16="http://schemas.microsoft.com/office/drawing/2014/main" id="{DC8309D3-9D3B-DDE5-A473-486F4D3638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09768" y="3346973"/>
            <a:ext cx="1399618" cy="139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989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DF11FCA-B052-FD85-3197-67C9F91A0D47}"/>
              </a:ext>
            </a:extLst>
          </p:cNvPr>
          <p:cNvSpPr txBox="1"/>
          <p:nvPr/>
        </p:nvSpPr>
        <p:spPr>
          <a:xfrm>
            <a:off x="838200" y="1353916"/>
            <a:ext cx="10515599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Yan, L., Li, Y., Chandrasekar, V., Mortimer, H., </a:t>
            </a:r>
            <a:r>
              <a:rPr lang="en-US" altLang="ko-KR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Peltoniemi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J., &amp; Lin, Y. (2020). General review of optical polarization remote sensing. International Journal of Remote Sensing, 41(13), 4853–4864. https://doi.org/10.1080/01431161.2020.1724350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Jensen, J.R. (1996) Introductory Digital Image Processing: A Remote Sensing Perspective. 2nd Edition, Prentice Hall, Inc., Upper Saddle River, NJ.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Jensen, J.R. (2007) Remote Sensing of the Environment: An Earth Resource Perspective. 2nd Edition, Pearson Prentice Hall, Upper Saddle River.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Halliday, D., Resnick, R. and Walker, J. (2014) Fundamental of Physics. 10th Edition, Wiley and Sons, New York. </a:t>
            </a:r>
          </a:p>
          <a:p>
            <a:endParaRPr lang="en-US" altLang="ko-KR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Yongqiang Zhao, Multi-band Polarization Imaging and Applications, Springer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위성영상 기반 저수지 수표면적 분석 시스템 및 방법</a:t>
            </a:r>
            <a:r>
              <a: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국립재난안전연구원</a:t>
            </a:r>
            <a:r>
              <a: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2023.02.02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http://cansat.kaist.ac.kr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DC04F1-F41A-5852-FF5E-F64E4C0C8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9E5F5-9FB5-4583-95B9-6784CC0B7E31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9AB3172-7DC4-1F6B-AAD2-E85332F0D9F5}"/>
              </a:ext>
            </a:extLst>
          </p:cNvPr>
          <p:cNvSpPr/>
          <p:nvPr/>
        </p:nvSpPr>
        <p:spPr>
          <a:xfrm>
            <a:off x="-8925" y="15543"/>
            <a:ext cx="12192000" cy="1406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38100" dir="2700000" algn="t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0C64740-BF8F-98DC-0B97-9AD349ADF47D}"/>
              </a:ext>
            </a:extLst>
          </p:cNvPr>
          <p:cNvGrpSpPr/>
          <p:nvPr/>
        </p:nvGrpSpPr>
        <p:grpSpPr>
          <a:xfrm>
            <a:off x="-384591" y="524282"/>
            <a:ext cx="7950514" cy="724816"/>
            <a:chOff x="-549360" y="288769"/>
            <a:chExt cx="7908823" cy="843508"/>
          </a:xfrm>
          <a:solidFill>
            <a:schemeClr val="tx1"/>
          </a:solidFill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A2792575-484B-FF19-5838-C253AB8B2C2E}"/>
                </a:ext>
              </a:extLst>
            </p:cNvPr>
            <p:cNvSpPr/>
            <p:nvPr/>
          </p:nvSpPr>
          <p:spPr>
            <a:xfrm>
              <a:off x="-549360" y="288769"/>
              <a:ext cx="7908823" cy="84350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685800" dist="381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50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A4ED2D-4D3F-0AD9-C22E-D45A9CCD5C7A}"/>
                </a:ext>
              </a:extLst>
            </p:cNvPr>
            <p:cNvSpPr txBox="1"/>
            <p:nvPr/>
          </p:nvSpPr>
          <p:spPr>
            <a:xfrm>
              <a:off x="28561" y="306519"/>
              <a:ext cx="6752977" cy="719413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382270" marR="0" indent="-382270" algn="ctr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400" b="1" kern="0" dirty="0">
                  <a:solidFill>
                    <a:schemeClr val="bg1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참고 문헌</a:t>
              </a:r>
              <a:endParaRPr lang="en-US" altLang="ko-KR" sz="2400" b="1" kern="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41BCBB9-83F7-9C0A-F6E9-442608008AC1}"/>
              </a:ext>
            </a:extLst>
          </p:cNvPr>
          <p:cNvGrpSpPr/>
          <p:nvPr/>
        </p:nvGrpSpPr>
        <p:grpSpPr>
          <a:xfrm>
            <a:off x="182293" y="54535"/>
            <a:ext cx="4262334" cy="369332"/>
            <a:chOff x="309666" y="186596"/>
            <a:chExt cx="4262334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4E42EF-F642-554E-2617-A3AC07F35801}"/>
                </a:ext>
              </a:extLst>
            </p:cNvPr>
            <p:cNvSpPr txBox="1"/>
            <p:nvPr/>
          </p:nvSpPr>
          <p:spPr>
            <a:xfrm>
              <a:off x="1411350" y="186596"/>
              <a:ext cx="3160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진행률 보고 및 추후 계획안건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67F6EFCB-0264-EF8B-4AC8-DDAF8082DB76}"/>
                </a:ext>
              </a:extLst>
            </p:cNvPr>
            <p:cNvSpPr/>
            <p:nvPr/>
          </p:nvSpPr>
          <p:spPr>
            <a:xfrm>
              <a:off x="309666" y="230075"/>
              <a:ext cx="958848" cy="30777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50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63B0C0-2003-C954-5842-5D8FF4EFC0C3}"/>
                </a:ext>
              </a:extLst>
            </p:cNvPr>
            <p:cNvSpPr txBox="1"/>
            <p:nvPr/>
          </p:nvSpPr>
          <p:spPr>
            <a:xfrm>
              <a:off x="403327" y="245463"/>
              <a:ext cx="771525" cy="27699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4</a:t>
              </a:r>
              <a:endParaRPr lang="ko-KR" altLang="en-US" sz="12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5107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우주, 대기권 밖, 행성, 지구이(가) 표시된 사진&#10;&#10;자동 생성된 설명">
            <a:extLst>
              <a:ext uri="{FF2B5EF4-FFF2-40B4-BE49-F238E27FC236}">
                <a16:creationId xmlns:a16="http://schemas.microsoft.com/office/drawing/2014/main" id="{79E176DB-A158-C83F-E4B1-1CF8FD469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CAC72A-2257-F4A4-1264-98794D2C6D79}"/>
              </a:ext>
            </a:extLst>
          </p:cNvPr>
          <p:cNvSpPr txBox="1"/>
          <p:nvPr/>
        </p:nvSpPr>
        <p:spPr>
          <a:xfrm>
            <a:off x="3383278" y="4158734"/>
            <a:ext cx="542544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6000">
                <a:solidFill>
                  <a:schemeClr val="bg1"/>
                </a:solidFill>
                <a:effectLst>
                  <a:glow rad="228600">
                    <a:schemeClr val="bg1">
                      <a:alpha val="13000"/>
                    </a:schemeClr>
                  </a:glow>
                </a:effectLst>
                <a:latin typeface="나눔스퀘어 네오 OTF Heavy" panose="00000A00000000000000" pitchFamily="50" charset="-127"/>
                <a:ea typeface="나눔스퀘어 네오 OTF Heavy" panose="00000A00000000000000" pitchFamily="50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8800" dirty="0"/>
              <a:t>Q</a:t>
            </a:r>
            <a:r>
              <a:rPr lang="ko-KR" altLang="en-US" sz="8800" dirty="0"/>
              <a:t> </a:t>
            </a:r>
            <a:r>
              <a:rPr lang="en-US" altLang="ko-KR" sz="8800" dirty="0"/>
              <a:t>&amp;</a:t>
            </a:r>
            <a:r>
              <a:rPr lang="ko-KR" altLang="en-US" sz="8800" dirty="0"/>
              <a:t> </a:t>
            </a:r>
            <a:r>
              <a:rPr lang="en-US" altLang="ko-KR" sz="8800" dirty="0"/>
              <a:t>A</a:t>
            </a:r>
            <a:endParaRPr lang="ko-KR" altLang="en-US" sz="880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78F6F0-F0EB-23AD-3D22-FA3894271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9E5F5-9FB5-4583-95B9-6784CC0B7E3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971132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천체, 우주, 대기권 밖, 행성이(가) 표시된 사진&#10;&#10;자동 생성된 설명">
            <a:extLst>
              <a:ext uri="{FF2B5EF4-FFF2-40B4-BE49-F238E27FC236}">
                <a16:creationId xmlns:a16="http://schemas.microsoft.com/office/drawing/2014/main" id="{0E1BFE8D-B31D-CEB5-6BA8-0F0E1D5AC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그림 8" descr="그림, 스케치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CE20E0BE-32B0-8A96-3489-877BC9C95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1" t="10911" r="10911" b="10911"/>
          <a:stretch>
            <a:fillRect/>
          </a:stretch>
        </p:blipFill>
        <p:spPr>
          <a:xfrm>
            <a:off x="4552336" y="934839"/>
            <a:ext cx="3087328" cy="3087328"/>
          </a:xfrm>
          <a:custGeom>
            <a:avLst/>
            <a:gdLst>
              <a:gd name="connsiteX0" fmla="*/ 1543664 w 3087328"/>
              <a:gd name="connsiteY0" fmla="*/ 0 h 3087328"/>
              <a:gd name="connsiteX1" fmla="*/ 3087328 w 3087328"/>
              <a:gd name="connsiteY1" fmla="*/ 1543664 h 3087328"/>
              <a:gd name="connsiteX2" fmla="*/ 1543664 w 3087328"/>
              <a:gd name="connsiteY2" fmla="*/ 3087328 h 3087328"/>
              <a:gd name="connsiteX3" fmla="*/ 0 w 3087328"/>
              <a:gd name="connsiteY3" fmla="*/ 1543664 h 3087328"/>
              <a:gd name="connsiteX4" fmla="*/ 1543664 w 3087328"/>
              <a:gd name="connsiteY4" fmla="*/ 0 h 308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7328" h="3087328">
                <a:moveTo>
                  <a:pt x="1543664" y="0"/>
                </a:moveTo>
                <a:cubicBezTo>
                  <a:pt x="2396206" y="0"/>
                  <a:pt x="3087328" y="691122"/>
                  <a:pt x="3087328" y="1543664"/>
                </a:cubicBezTo>
                <a:cubicBezTo>
                  <a:pt x="3087328" y="2396206"/>
                  <a:pt x="2396206" y="3087328"/>
                  <a:pt x="1543664" y="3087328"/>
                </a:cubicBezTo>
                <a:cubicBezTo>
                  <a:pt x="691122" y="3087328"/>
                  <a:pt x="0" y="2396206"/>
                  <a:pt x="0" y="1543664"/>
                </a:cubicBezTo>
                <a:cubicBezTo>
                  <a:pt x="0" y="691122"/>
                  <a:pt x="691122" y="0"/>
                  <a:pt x="1543664" y="0"/>
                </a:cubicBezTo>
                <a:close/>
              </a:path>
            </a:pathLst>
          </a:custGeom>
          <a:effectLst>
            <a:glow rad="342900">
              <a:schemeClr val="accent1">
                <a:satMod val="175000"/>
                <a:alpha val="29000"/>
              </a:schemeClr>
            </a:glow>
            <a:reflection blurRad="6350" stA="52000" endA="300" endPos="35000" dir="5400000" sy="-100000" algn="bl" rotWithShape="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36E29C-46FB-65F2-0520-E0C63146E275}"/>
              </a:ext>
            </a:extLst>
          </p:cNvPr>
          <p:cNvSpPr txBox="1"/>
          <p:nvPr/>
        </p:nvSpPr>
        <p:spPr>
          <a:xfrm>
            <a:off x="2179899" y="5153720"/>
            <a:ext cx="78322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6000">
                <a:solidFill>
                  <a:schemeClr val="bg1"/>
                </a:solidFill>
                <a:effectLst>
                  <a:glow rad="228600">
                    <a:schemeClr val="bg1">
                      <a:alpha val="13000"/>
                    </a:schemeClr>
                  </a:glow>
                </a:effectLst>
                <a:latin typeface="나눔스퀘어 네오 OTF Heavy" panose="00000A00000000000000" pitchFamily="50" charset="-127"/>
                <a:ea typeface="나눔스퀘어 네오 OTF Heavy" panose="00000A00000000000000" pitchFamily="50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감사합니다</a:t>
            </a:r>
            <a:r>
              <a:rPr lang="en-US" altLang="ko-KR" dirty="0"/>
              <a:t>!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0F60BC54-8259-8377-EFA3-83A938847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9E5F5-9FB5-4583-95B9-6784CC0B7E3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19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0C38D87-154A-4E44-CFCE-9BEDA9659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9E5F5-9FB5-4583-95B9-6784CC0B7E31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08FC3A-2FB9-E948-9364-E3E3FC92FFEA}"/>
              </a:ext>
            </a:extLst>
          </p:cNvPr>
          <p:cNvSpPr/>
          <p:nvPr/>
        </p:nvSpPr>
        <p:spPr>
          <a:xfrm>
            <a:off x="-8925" y="15543"/>
            <a:ext cx="12192000" cy="1406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38100" dir="2700000" algn="t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942E803-FBC0-0E93-EB23-935434652D9B}"/>
              </a:ext>
            </a:extLst>
          </p:cNvPr>
          <p:cNvGrpSpPr/>
          <p:nvPr/>
        </p:nvGrpSpPr>
        <p:grpSpPr>
          <a:xfrm>
            <a:off x="-384591" y="524282"/>
            <a:ext cx="7950514" cy="724816"/>
            <a:chOff x="-549360" y="288769"/>
            <a:chExt cx="7908823" cy="843508"/>
          </a:xfrm>
          <a:solidFill>
            <a:schemeClr val="tx1"/>
          </a:solidFill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21FD6A2-4C99-A5F0-44D5-579D94648A2A}"/>
                </a:ext>
              </a:extLst>
            </p:cNvPr>
            <p:cNvSpPr/>
            <p:nvPr/>
          </p:nvSpPr>
          <p:spPr>
            <a:xfrm>
              <a:off x="-549360" y="288769"/>
              <a:ext cx="7908823" cy="84350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685800" dist="381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50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E603C8-AEFF-E0B2-481D-4ACFFE874773}"/>
                </a:ext>
              </a:extLst>
            </p:cNvPr>
            <p:cNvSpPr txBox="1"/>
            <p:nvPr/>
          </p:nvSpPr>
          <p:spPr>
            <a:xfrm>
              <a:off x="28560" y="306519"/>
              <a:ext cx="6752977" cy="719413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382270" marR="0" indent="-382270" algn="ctr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400" b="1" kern="0">
                  <a:solidFill>
                    <a:schemeClr val="bg1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하드웨어 </a:t>
              </a:r>
              <a:r>
                <a:rPr lang="en-US" altLang="ko-KR" sz="2400" b="1" kern="0">
                  <a:solidFill>
                    <a:schemeClr val="bg1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(</a:t>
              </a:r>
              <a:r>
                <a:rPr lang="ko-KR" altLang="en-US" sz="2400" b="1" kern="0">
                  <a:solidFill>
                    <a:schemeClr val="bg1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랜딩이후</a:t>
              </a:r>
              <a:r>
                <a:rPr lang="en-US" altLang="ko-KR" sz="2400" b="1" kern="0">
                  <a:solidFill>
                    <a:schemeClr val="bg1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)</a:t>
              </a:r>
              <a:endParaRPr lang="en-US" altLang="ko-KR" sz="2400" b="1" kern="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3682EF-7EBB-B901-1A0B-FA00DBD8808A}"/>
              </a:ext>
            </a:extLst>
          </p:cNvPr>
          <p:cNvGrpSpPr/>
          <p:nvPr/>
        </p:nvGrpSpPr>
        <p:grpSpPr>
          <a:xfrm>
            <a:off x="182293" y="54535"/>
            <a:ext cx="4262334" cy="369332"/>
            <a:chOff x="309666" y="186596"/>
            <a:chExt cx="4262334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C1A0BA0-34D9-7D73-7028-69EBAD97AE85}"/>
                </a:ext>
              </a:extLst>
            </p:cNvPr>
            <p:cNvSpPr txBox="1"/>
            <p:nvPr/>
          </p:nvSpPr>
          <p:spPr>
            <a:xfrm>
              <a:off x="1411350" y="186596"/>
              <a:ext cx="3160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임무 구현 테스트 결과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152A2C5C-B9AB-1DCC-B9DE-6A265A9404B7}"/>
                </a:ext>
              </a:extLst>
            </p:cNvPr>
            <p:cNvSpPr/>
            <p:nvPr/>
          </p:nvSpPr>
          <p:spPr>
            <a:xfrm>
              <a:off x="309666" y="230075"/>
              <a:ext cx="958848" cy="30777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50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444EDB7-61C1-F3B2-5CF6-94520276D4AC}"/>
                </a:ext>
              </a:extLst>
            </p:cNvPr>
            <p:cNvSpPr txBox="1"/>
            <p:nvPr/>
          </p:nvSpPr>
          <p:spPr>
            <a:xfrm>
              <a:off x="403327" y="245463"/>
              <a:ext cx="771525" cy="27699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3</a:t>
              </a:r>
              <a:endParaRPr lang="ko-KR" altLang="en-US" sz="12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</p:grpSp>
      <p:pic>
        <p:nvPicPr>
          <p:cNvPr id="2" name="캔샛1">
            <a:hlinkClick r:id="" action="ppaction://media"/>
            <a:extLst>
              <a:ext uri="{FF2B5EF4-FFF2-40B4-BE49-F238E27FC236}">
                <a16:creationId xmlns:a16="http://schemas.microsoft.com/office/drawing/2014/main" id="{0F42A56A-A8F1-F26F-F8FC-96CE83EC5F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21199" y="1624951"/>
            <a:ext cx="4731399" cy="473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48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0C38D87-154A-4E44-CFCE-9BEDA9659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9E5F5-9FB5-4583-95B9-6784CC0B7E31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08FC3A-2FB9-E948-9364-E3E3FC92FFEA}"/>
              </a:ext>
            </a:extLst>
          </p:cNvPr>
          <p:cNvSpPr/>
          <p:nvPr/>
        </p:nvSpPr>
        <p:spPr>
          <a:xfrm>
            <a:off x="-8925" y="15543"/>
            <a:ext cx="12192000" cy="1406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38100" dir="2700000" algn="t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942E803-FBC0-0E93-EB23-935434652D9B}"/>
              </a:ext>
            </a:extLst>
          </p:cNvPr>
          <p:cNvGrpSpPr/>
          <p:nvPr/>
        </p:nvGrpSpPr>
        <p:grpSpPr>
          <a:xfrm>
            <a:off x="-384591" y="524282"/>
            <a:ext cx="7950514" cy="724816"/>
            <a:chOff x="-549360" y="288769"/>
            <a:chExt cx="7908823" cy="843508"/>
          </a:xfrm>
          <a:solidFill>
            <a:schemeClr val="tx1"/>
          </a:solidFill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21FD6A2-4C99-A5F0-44D5-579D94648A2A}"/>
                </a:ext>
              </a:extLst>
            </p:cNvPr>
            <p:cNvSpPr/>
            <p:nvPr/>
          </p:nvSpPr>
          <p:spPr>
            <a:xfrm>
              <a:off x="-549360" y="288769"/>
              <a:ext cx="7908823" cy="84350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685800" dist="381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50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E603C8-AEFF-E0B2-481D-4ACFFE874773}"/>
                </a:ext>
              </a:extLst>
            </p:cNvPr>
            <p:cNvSpPr txBox="1"/>
            <p:nvPr/>
          </p:nvSpPr>
          <p:spPr>
            <a:xfrm>
              <a:off x="28560" y="306519"/>
              <a:ext cx="6752977" cy="719413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382270" marR="0" indent="-382270" algn="ctr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400" b="1" kern="0">
                  <a:solidFill>
                    <a:schemeClr val="bg1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하드웨어 </a:t>
              </a:r>
              <a:r>
                <a:rPr lang="en-US" altLang="ko-KR" sz="2400" b="1" kern="0">
                  <a:solidFill>
                    <a:schemeClr val="bg1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(</a:t>
              </a:r>
              <a:r>
                <a:rPr lang="ko-KR" altLang="en-US" sz="2400" b="1" kern="0">
                  <a:solidFill>
                    <a:schemeClr val="bg1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랜딩이후</a:t>
              </a:r>
              <a:r>
                <a:rPr lang="en-US" altLang="ko-KR" sz="2400" b="1" kern="0">
                  <a:solidFill>
                    <a:schemeClr val="bg1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)</a:t>
              </a:r>
              <a:endParaRPr lang="en-US" altLang="ko-KR" sz="2400" b="1" kern="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3682EF-7EBB-B901-1A0B-FA00DBD8808A}"/>
              </a:ext>
            </a:extLst>
          </p:cNvPr>
          <p:cNvGrpSpPr/>
          <p:nvPr/>
        </p:nvGrpSpPr>
        <p:grpSpPr>
          <a:xfrm>
            <a:off x="182293" y="54535"/>
            <a:ext cx="4262334" cy="369332"/>
            <a:chOff x="309666" y="186596"/>
            <a:chExt cx="4262334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C1A0BA0-34D9-7D73-7028-69EBAD97AE85}"/>
                </a:ext>
              </a:extLst>
            </p:cNvPr>
            <p:cNvSpPr txBox="1"/>
            <p:nvPr/>
          </p:nvSpPr>
          <p:spPr>
            <a:xfrm>
              <a:off x="1411350" y="186596"/>
              <a:ext cx="3160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임무 구현 테스트 결과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152A2C5C-B9AB-1DCC-B9DE-6A265A9404B7}"/>
                </a:ext>
              </a:extLst>
            </p:cNvPr>
            <p:cNvSpPr/>
            <p:nvPr/>
          </p:nvSpPr>
          <p:spPr>
            <a:xfrm>
              <a:off x="309666" y="230075"/>
              <a:ext cx="958848" cy="30777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50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444EDB7-61C1-F3B2-5CF6-94520276D4AC}"/>
                </a:ext>
              </a:extLst>
            </p:cNvPr>
            <p:cNvSpPr txBox="1"/>
            <p:nvPr/>
          </p:nvSpPr>
          <p:spPr>
            <a:xfrm>
              <a:off x="403327" y="245463"/>
              <a:ext cx="771525" cy="27699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3</a:t>
              </a:r>
              <a:endParaRPr lang="ko-KR" altLang="en-US" sz="12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</p:grpSp>
      <p:pic>
        <p:nvPicPr>
          <p:cNvPr id="16" name="그림 15" descr="자동차, 사람, 육상 차량, 야외이(가) 표시된 사진&#10;&#10;자동 생성된 설명">
            <a:extLst>
              <a:ext uri="{FF2B5EF4-FFF2-40B4-BE49-F238E27FC236}">
                <a16:creationId xmlns:a16="http://schemas.microsoft.com/office/drawing/2014/main" id="{5A25A451-BA97-F6CD-50E4-6A5D4E5B03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9" t="37776" r="9166" b="23677"/>
          <a:stretch/>
        </p:blipFill>
        <p:spPr>
          <a:xfrm>
            <a:off x="3696099" y="1682389"/>
            <a:ext cx="4186991" cy="2914934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4C85814-A158-820B-07B8-A5AA03588B0D}"/>
              </a:ext>
            </a:extLst>
          </p:cNvPr>
          <p:cNvSpPr/>
          <p:nvPr/>
        </p:nvSpPr>
        <p:spPr>
          <a:xfrm>
            <a:off x="2080094" y="4861749"/>
            <a:ext cx="8031812" cy="1802525"/>
          </a:xfrm>
          <a:prstGeom prst="roundRect">
            <a:avLst>
              <a:gd name="adj" fmla="val 30071"/>
            </a:avLst>
          </a:prstGeom>
          <a:solidFill>
            <a:schemeClr val="bg1"/>
          </a:solidFill>
          <a:ln>
            <a:noFill/>
          </a:ln>
          <a:effectLst>
            <a:outerShdw blurRad="685800" dist="381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9D74A4-9AF2-E2DE-71A5-EA9712331299}"/>
              </a:ext>
            </a:extLst>
          </p:cNvPr>
          <p:cNvSpPr txBox="1"/>
          <p:nvPr/>
        </p:nvSpPr>
        <p:spPr>
          <a:xfrm>
            <a:off x="2715225" y="5061584"/>
            <a:ext cx="67437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이전영상 참고</a:t>
            </a:r>
            <a:r>
              <a:rPr lang="en-US" altLang="ko-KR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 </a:t>
            </a:r>
            <a:r>
              <a:rPr lang="ko-KR" altLang="en-US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랜딩 이후에도 원활히 </a:t>
            </a:r>
            <a:r>
              <a:rPr lang="ko-KR" altLang="en-US">
                <a:solidFill>
                  <a:srgbClr val="FF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임무 수행</a:t>
            </a:r>
            <a:endParaRPr lang="en-US" altLang="ko-KR">
              <a:solidFill>
                <a:srgbClr val="FF0000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하부 보호판 일부 파손을 제외한 모든 부품 온전</a:t>
            </a:r>
            <a:endParaRPr lang="en-US" altLang="ko-KR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손상부품 교체 후 바로 </a:t>
            </a:r>
            <a:r>
              <a:rPr lang="ko-KR" altLang="en-US">
                <a:solidFill>
                  <a:srgbClr val="FF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재사용</a:t>
            </a:r>
            <a:r>
              <a:rPr lang="ko-KR" altLang="en-US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가능</a:t>
            </a:r>
            <a:endParaRPr lang="en-US" altLang="ko-KR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2934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E9C9B0-852B-E7B9-184E-0092C0E3090F}"/>
              </a:ext>
            </a:extLst>
          </p:cNvPr>
          <p:cNvSpPr txBox="1"/>
          <p:nvPr/>
        </p:nvSpPr>
        <p:spPr>
          <a:xfrm>
            <a:off x="547868" y="2459504"/>
            <a:ext cx="1109626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6000">
                <a:solidFill>
                  <a:schemeClr val="bg1"/>
                </a:solidFill>
                <a:effectLst>
                  <a:glow rad="228600">
                    <a:schemeClr val="bg1">
                      <a:alpha val="13000"/>
                    </a:schemeClr>
                  </a:glow>
                </a:effectLst>
                <a:latin typeface="나눔스퀘어 네오 OTF Heavy" panose="00000A00000000000000" pitchFamily="50" charset="-127"/>
                <a:ea typeface="나눔스퀘어 네오 OTF Heavy" panose="00000A00000000000000" pitchFamily="50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dirty="0"/>
              <a:t>4</a:t>
            </a:r>
          </a:p>
          <a:p>
            <a:r>
              <a:rPr lang="ko-KR" altLang="en-US" dirty="0"/>
              <a:t>결론</a:t>
            </a: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1FFFBE-C6AB-7D28-6507-342C3409A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9E5F5-9FB5-4583-95B9-6784CC0B7E3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628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2FB4E6-A736-2951-3A38-CF6DE9B7724D}"/>
              </a:ext>
            </a:extLst>
          </p:cNvPr>
          <p:cNvSpPr txBox="1"/>
          <p:nvPr/>
        </p:nvSpPr>
        <p:spPr>
          <a:xfrm>
            <a:off x="3040385" y="3956715"/>
            <a:ext cx="733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63B1E3-FB95-A6F9-C327-81BC7E52C4E6}"/>
              </a:ext>
            </a:extLst>
          </p:cNvPr>
          <p:cNvSpPr txBox="1"/>
          <p:nvPr/>
        </p:nvSpPr>
        <p:spPr>
          <a:xfrm>
            <a:off x="6751038" y="3956715"/>
            <a:ext cx="733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D0A695-09CE-912B-E035-84AE7D94A7AC}"/>
              </a:ext>
            </a:extLst>
          </p:cNvPr>
          <p:cNvSpPr txBox="1"/>
          <p:nvPr/>
        </p:nvSpPr>
        <p:spPr>
          <a:xfrm>
            <a:off x="8616898" y="4146837"/>
            <a:ext cx="711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1AF434-F7C1-4089-2210-BBBAAF35D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9E5F5-9FB5-4583-95B9-6784CC0B7E31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6A93EE9-883E-3E3D-0AA9-5FDA2389D13C}"/>
              </a:ext>
            </a:extLst>
          </p:cNvPr>
          <p:cNvSpPr/>
          <p:nvPr/>
        </p:nvSpPr>
        <p:spPr>
          <a:xfrm>
            <a:off x="-8925" y="15543"/>
            <a:ext cx="12192000" cy="1406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38100" dir="2700000" algn="t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D6DD5BF-6709-9D34-DCF5-B36A656F0650}"/>
              </a:ext>
            </a:extLst>
          </p:cNvPr>
          <p:cNvGrpSpPr/>
          <p:nvPr/>
        </p:nvGrpSpPr>
        <p:grpSpPr>
          <a:xfrm>
            <a:off x="-384591" y="524282"/>
            <a:ext cx="7950514" cy="724816"/>
            <a:chOff x="-549360" y="288769"/>
            <a:chExt cx="7908823" cy="843508"/>
          </a:xfrm>
          <a:solidFill>
            <a:schemeClr val="tx1"/>
          </a:solidFill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AC82BE4-E158-1DD4-D3E6-2C564B096436}"/>
                </a:ext>
              </a:extLst>
            </p:cNvPr>
            <p:cNvSpPr/>
            <p:nvPr/>
          </p:nvSpPr>
          <p:spPr>
            <a:xfrm>
              <a:off x="-549360" y="288769"/>
              <a:ext cx="7908823" cy="84350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685800" dist="381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50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FC139BD-B133-C259-08FF-559C2BBFC7F8}"/>
                </a:ext>
              </a:extLst>
            </p:cNvPr>
            <p:cNvSpPr txBox="1"/>
            <p:nvPr/>
          </p:nvSpPr>
          <p:spPr>
            <a:xfrm>
              <a:off x="28561" y="306519"/>
              <a:ext cx="6752977" cy="719413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382270" marR="0" indent="-382270" algn="ctr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400" b="1" kern="0" dirty="0">
                  <a:solidFill>
                    <a:schemeClr val="bg1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임무 완성도</a:t>
              </a:r>
              <a:endParaRPr lang="en-US" altLang="ko-KR" sz="2400" b="1" kern="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55622B5-E2EC-1307-7060-844F0BFF5C72}"/>
              </a:ext>
            </a:extLst>
          </p:cNvPr>
          <p:cNvGrpSpPr/>
          <p:nvPr/>
        </p:nvGrpSpPr>
        <p:grpSpPr>
          <a:xfrm>
            <a:off x="182293" y="54535"/>
            <a:ext cx="4262334" cy="369332"/>
            <a:chOff x="309666" y="186596"/>
            <a:chExt cx="4262334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67CE92-63BB-D542-5BC3-3E6F657B9E28}"/>
                </a:ext>
              </a:extLst>
            </p:cNvPr>
            <p:cNvSpPr txBox="1"/>
            <p:nvPr/>
          </p:nvSpPr>
          <p:spPr>
            <a:xfrm>
              <a:off x="1411350" y="186596"/>
              <a:ext cx="3160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결론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97685B9-5A5A-A484-EC21-15C53629AD23}"/>
                </a:ext>
              </a:extLst>
            </p:cNvPr>
            <p:cNvSpPr/>
            <p:nvPr/>
          </p:nvSpPr>
          <p:spPr>
            <a:xfrm>
              <a:off x="309666" y="230075"/>
              <a:ext cx="958848" cy="30777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50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A49F309-06C4-7D86-6184-94ED12BB6641}"/>
                </a:ext>
              </a:extLst>
            </p:cNvPr>
            <p:cNvSpPr txBox="1"/>
            <p:nvPr/>
          </p:nvSpPr>
          <p:spPr>
            <a:xfrm>
              <a:off x="403327" y="245463"/>
              <a:ext cx="771525" cy="27699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4</a:t>
              </a:r>
              <a:endParaRPr lang="ko-KR" altLang="en-US" sz="12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BCA43CE-1A25-8F11-4BF8-A233D4AD03E3}"/>
              </a:ext>
            </a:extLst>
          </p:cNvPr>
          <p:cNvGraphicFramePr>
            <a:graphicFrameLocks noGrp="1"/>
          </p:cNvGraphicFramePr>
          <p:nvPr/>
        </p:nvGraphicFramePr>
        <p:xfrm>
          <a:off x="850211" y="1680273"/>
          <a:ext cx="10503589" cy="4944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5232">
                  <a:extLst>
                    <a:ext uri="{9D8B030D-6E8A-4147-A177-3AD203B41FA5}">
                      <a16:colId xmlns:a16="http://schemas.microsoft.com/office/drawing/2014/main" val="3695081796"/>
                    </a:ext>
                  </a:extLst>
                </a:gridCol>
                <a:gridCol w="1761609">
                  <a:extLst>
                    <a:ext uri="{9D8B030D-6E8A-4147-A177-3AD203B41FA5}">
                      <a16:colId xmlns:a16="http://schemas.microsoft.com/office/drawing/2014/main" val="4283573044"/>
                    </a:ext>
                  </a:extLst>
                </a:gridCol>
                <a:gridCol w="5755722">
                  <a:extLst>
                    <a:ext uri="{9D8B030D-6E8A-4147-A177-3AD203B41FA5}">
                      <a16:colId xmlns:a16="http://schemas.microsoft.com/office/drawing/2014/main" val="167325562"/>
                    </a:ext>
                  </a:extLst>
                </a:gridCol>
                <a:gridCol w="1001026">
                  <a:extLst>
                    <a:ext uri="{9D8B030D-6E8A-4147-A177-3AD203B41FA5}">
                      <a16:colId xmlns:a16="http://schemas.microsoft.com/office/drawing/2014/main" val="1057601127"/>
                    </a:ext>
                  </a:extLst>
                </a:gridCol>
              </a:tblGrid>
              <a:tr h="3728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KoPubWorld돋움체_Pro Bold" panose="00000800000000000000" pitchFamily="50" charset="-127"/>
                          <a:ea typeface="KoPubWorld돋움체_Pro Bold" panose="00000800000000000000" pitchFamily="50" charset="-127"/>
                          <a:cs typeface="KoPubWorld돋움체_Pro Bold" panose="00000800000000000000" pitchFamily="50" charset="-127"/>
                        </a:rPr>
                        <a:t>구분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KoPubWorld돋움체_Pro Bold" panose="00000800000000000000" pitchFamily="50" charset="-127"/>
                        <a:ea typeface="KoPubWorld돋움체_Pro Bold" panose="00000800000000000000" pitchFamily="50" charset="-127"/>
                        <a:cs typeface="KoPubWorld돋움체_Pro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KoPubWorld돋움체_Pro Bold" panose="00000800000000000000" pitchFamily="50" charset="-127"/>
                          <a:ea typeface="KoPubWorld돋움체_Pro Bold" panose="00000800000000000000" pitchFamily="50" charset="-127"/>
                          <a:cs typeface="KoPubWorld돋움체_Pro Bold" panose="00000800000000000000" pitchFamily="50" charset="-127"/>
                        </a:rPr>
                        <a:t>내용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KoPubWorld돋움체_Pro Bold" panose="00000800000000000000" pitchFamily="50" charset="-127"/>
                        <a:ea typeface="KoPubWorld돋움체_Pro Bold" panose="00000800000000000000" pitchFamily="50" charset="-127"/>
                        <a:cs typeface="KoPubWorld돋움체_Pro Bold" panose="00000800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KoPubWorld돋움체_Pro Bold" panose="00000800000000000000" pitchFamily="50" charset="-127"/>
                          <a:ea typeface="KoPubWorld돋움체_Pro Bold" panose="00000800000000000000" pitchFamily="50" charset="-127"/>
                          <a:cs typeface="KoPubWorld돋움체_Pro Bold" panose="00000800000000000000" pitchFamily="50" charset="-127"/>
                        </a:rPr>
                        <a:t>세부내용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KoPubWorld돋움체_Pro Bold" panose="00000800000000000000" pitchFamily="50" charset="-127"/>
                        <a:ea typeface="KoPubWorld돋움체_Pro Bold" panose="00000800000000000000" pitchFamily="50" charset="-127"/>
                        <a:cs typeface="KoPubWorld돋움체_Pro Bold" panose="00000800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KoPubWorld돋움체_Pro Bold" panose="00000800000000000000" pitchFamily="50" charset="-127"/>
                          <a:ea typeface="KoPubWorld돋움체_Pro Bold" panose="00000800000000000000" pitchFamily="50" charset="-127"/>
                          <a:cs typeface="KoPubWorld돋움체_Pro Bold" panose="00000800000000000000" pitchFamily="50" charset="-127"/>
                        </a:rPr>
                        <a:t>달성도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KoPubWorld돋움체_Pro Bold" panose="00000800000000000000" pitchFamily="50" charset="-127"/>
                        <a:ea typeface="KoPubWorld돋움체_Pro Bold" panose="00000800000000000000" pitchFamily="50" charset="-127"/>
                        <a:cs typeface="KoPubWorld돋움체_Pro Bold" panose="00000800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032134"/>
                  </a:ext>
                </a:extLst>
              </a:tr>
              <a:tr h="357388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kern="1200">
                          <a:solidFill>
                            <a:schemeClr val="dk1"/>
                          </a:solidFill>
                          <a:effectLst/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요구 조건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비용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총 제작 비용은 </a:t>
                      </a: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100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만원 이내여야 한다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z-Cyrl-AZ" altLang="ko-KR" sz="1800" b="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○</a:t>
                      </a:r>
                      <a:endParaRPr lang="ko-KR" altLang="en-US" sz="1800" b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950433"/>
                  </a:ext>
                </a:extLst>
              </a:tr>
              <a:tr h="35738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무게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전체 무게는 </a:t>
                      </a: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1kg 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이내여야 한다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z-Cyrl-AZ" altLang="ko-KR" sz="1800" b="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○</a:t>
                      </a:r>
                      <a:endParaRPr lang="ko-KR" altLang="en-US" sz="1800" b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130988"/>
                  </a:ext>
                </a:extLst>
              </a:tr>
              <a:tr h="35738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크기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높이 </a:t>
                      </a: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200mm, 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직경 </a:t>
                      </a: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110mm 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이내로 제작되어야 한다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z-Cyrl-AZ" altLang="ko-KR" sz="1800" b="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○</a:t>
                      </a:r>
                      <a:endParaRPr lang="ko-KR" altLang="en-US" sz="1800" b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180543"/>
                  </a:ext>
                </a:extLst>
              </a:tr>
              <a:tr h="35738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낙하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낙하산이 제대로 전개되어야 한다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z-Cyrl-AZ" altLang="ko-KR" sz="1800" b="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○</a:t>
                      </a:r>
                      <a:endParaRPr lang="ko-KR" altLang="en-US" sz="1800" b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14702"/>
                  </a:ext>
                </a:extLst>
              </a:tr>
              <a:tr h="35067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통신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지상국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최대 </a:t>
                      </a: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500m 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고도에서 지상국과 통신이 원활해야 한다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z-Cyrl-AZ" altLang="ko-KR" sz="1800" b="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○</a:t>
                      </a:r>
                      <a:endParaRPr lang="ko-KR" altLang="en-US" sz="1800" b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898772"/>
                  </a:ext>
                </a:extLst>
              </a:tr>
              <a:tr h="35738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송신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캔위성에 명령을 송신할 수 있어야 한다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z-Cyrl-AZ" altLang="ko-KR" sz="1800" b="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○</a:t>
                      </a:r>
                      <a:endParaRPr lang="ko-KR" altLang="en-US" sz="1800" b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85411"/>
                  </a:ext>
                </a:extLst>
              </a:tr>
              <a:tr h="35738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수신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데이터가 올바르게 전송</a:t>
                      </a: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저장되어야 한다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z-Cyrl-AZ" altLang="ko-KR" sz="1800" b="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○</a:t>
                      </a:r>
                      <a:endParaRPr lang="ko-KR" altLang="en-US" sz="1800" b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999704"/>
                  </a:ext>
                </a:extLst>
              </a:tr>
              <a:tr h="357388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임무 점검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주임무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(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영상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지상국에 영상 데이터가 끊김없이 전송되어야 한다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z-Cyrl-AZ" altLang="ko-KR" sz="1800" b="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○</a:t>
                      </a:r>
                      <a:endParaRPr lang="ko-KR" altLang="en-US" sz="1800" b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69536"/>
                  </a:ext>
                </a:extLst>
              </a:tr>
              <a:tr h="35738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보조임무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(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전개장치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전개장치가 원활히 펼쳐져야 한다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z-Cyrl-AZ" altLang="ko-KR" sz="1800" b="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○</a:t>
                      </a:r>
                      <a:endParaRPr lang="ko-KR" altLang="en-US" sz="1800" b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539602"/>
                  </a:ext>
                </a:extLst>
              </a:tr>
              <a:tr h="35738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전력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임무 중 전력의 공급이 원활해야 한다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z-Cyrl-AZ" altLang="ko-KR" sz="1800" b="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○</a:t>
                      </a:r>
                      <a:endParaRPr lang="ko-KR" altLang="en-US" sz="1800" b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152922"/>
                  </a:ext>
                </a:extLst>
              </a:tr>
              <a:tr h="35738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SW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고도가 </a:t>
                      </a: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100m 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이상이 되면 모터가 작동하여 편광판을 회전시켜야 한다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z-Cyrl-AZ" altLang="ko-KR" sz="1800" b="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○</a:t>
                      </a:r>
                      <a:endParaRPr lang="ko-KR" altLang="en-US" sz="1800" b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326423"/>
                  </a:ext>
                </a:extLst>
              </a:tr>
              <a:tr h="35738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HW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랜딩 이후에 중대한 손상이 없어야 한다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z-Cyrl-AZ" altLang="ko-KR" sz="1800" b="0">
                          <a:solidFill>
                            <a:schemeClr val="tx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△</a:t>
                      </a:r>
                      <a:endParaRPr lang="ko-KR" altLang="en-US" sz="1800" b="0">
                        <a:solidFill>
                          <a:schemeClr val="tx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512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4766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8EE3EA-75ED-03B6-247A-6D7311192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9E5F5-9FB5-4583-95B9-6784CC0B7E31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7437AB-C3C0-7620-A8DE-EA3F0E351736}"/>
              </a:ext>
            </a:extLst>
          </p:cNvPr>
          <p:cNvSpPr/>
          <p:nvPr/>
        </p:nvSpPr>
        <p:spPr>
          <a:xfrm>
            <a:off x="-8925" y="15543"/>
            <a:ext cx="12192000" cy="1406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38100" dir="2700000" algn="t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EB241F2-8774-4533-AC74-119855C229AB}"/>
              </a:ext>
            </a:extLst>
          </p:cNvPr>
          <p:cNvGrpSpPr/>
          <p:nvPr/>
        </p:nvGrpSpPr>
        <p:grpSpPr>
          <a:xfrm>
            <a:off x="-384591" y="524282"/>
            <a:ext cx="7950514" cy="724816"/>
            <a:chOff x="-549360" y="288769"/>
            <a:chExt cx="7908823" cy="843508"/>
          </a:xfrm>
          <a:solidFill>
            <a:schemeClr val="tx1"/>
          </a:solidFill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578835E2-8E32-7703-0FD6-D595E4865B14}"/>
                </a:ext>
              </a:extLst>
            </p:cNvPr>
            <p:cNvSpPr/>
            <p:nvPr/>
          </p:nvSpPr>
          <p:spPr>
            <a:xfrm>
              <a:off x="-549360" y="288769"/>
              <a:ext cx="7908823" cy="84350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685800" dist="381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50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FDA347-AF2F-5056-6C93-8A6C818348E6}"/>
                </a:ext>
              </a:extLst>
            </p:cNvPr>
            <p:cNvSpPr txBox="1"/>
            <p:nvPr/>
          </p:nvSpPr>
          <p:spPr>
            <a:xfrm>
              <a:off x="28561" y="306519"/>
              <a:ext cx="6752977" cy="719413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382270" marR="0" indent="-382270" algn="ctr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400" b="1" kern="0" dirty="0">
                  <a:solidFill>
                    <a:schemeClr val="bg1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최종결론</a:t>
              </a:r>
              <a:endParaRPr lang="en-US" altLang="ko-KR" sz="2400" b="1" kern="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6EBBBC1-E006-A927-C726-07E2FAE3893A}"/>
              </a:ext>
            </a:extLst>
          </p:cNvPr>
          <p:cNvGrpSpPr/>
          <p:nvPr/>
        </p:nvGrpSpPr>
        <p:grpSpPr>
          <a:xfrm>
            <a:off x="182293" y="54535"/>
            <a:ext cx="4262334" cy="369332"/>
            <a:chOff x="309666" y="186596"/>
            <a:chExt cx="4262334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C73DF7B-42C7-F213-B1EE-74B80B1552EA}"/>
                </a:ext>
              </a:extLst>
            </p:cNvPr>
            <p:cNvSpPr txBox="1"/>
            <p:nvPr/>
          </p:nvSpPr>
          <p:spPr>
            <a:xfrm>
              <a:off x="1411350" y="186596"/>
              <a:ext cx="3160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결론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AC98DF7D-C12E-685B-AE86-34636A6F682F}"/>
                </a:ext>
              </a:extLst>
            </p:cNvPr>
            <p:cNvSpPr/>
            <p:nvPr/>
          </p:nvSpPr>
          <p:spPr>
            <a:xfrm>
              <a:off x="309666" y="230075"/>
              <a:ext cx="958848" cy="30777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50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9A1A47-D160-15AA-8742-FF6C6EEEF330}"/>
                </a:ext>
              </a:extLst>
            </p:cNvPr>
            <p:cNvSpPr txBox="1"/>
            <p:nvPr/>
          </p:nvSpPr>
          <p:spPr>
            <a:xfrm>
              <a:off x="403327" y="245463"/>
              <a:ext cx="771525" cy="27699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4</a:t>
              </a:r>
              <a:endParaRPr lang="ko-KR" altLang="en-US" sz="12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AE33159-8963-26D6-4E00-6C74111A6856}"/>
              </a:ext>
            </a:extLst>
          </p:cNvPr>
          <p:cNvSpPr/>
          <p:nvPr/>
        </p:nvSpPr>
        <p:spPr>
          <a:xfrm>
            <a:off x="2067560" y="4583721"/>
            <a:ext cx="8010718" cy="205584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85800" dist="381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네오 OTF Regular" panose="00000500000000000000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E77914D-5A43-5E5C-1935-F9C87CFB25E0}"/>
              </a:ext>
            </a:extLst>
          </p:cNvPr>
          <p:cNvSpPr/>
          <p:nvPr/>
        </p:nvSpPr>
        <p:spPr>
          <a:xfrm>
            <a:off x="2064423" y="1657425"/>
            <a:ext cx="7914640" cy="258097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85800" dist="381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네오 OTF Regular" panose="000005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F9CE45-C0B5-0588-BDBE-B6BEF5AC876C}"/>
              </a:ext>
            </a:extLst>
          </p:cNvPr>
          <p:cNvSpPr txBox="1"/>
          <p:nvPr/>
        </p:nvSpPr>
        <p:spPr>
          <a:xfrm>
            <a:off x="2812349" y="1834837"/>
            <a:ext cx="7812581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(</a:t>
            </a:r>
            <a:r>
              <a:rPr lang="ko-KR" altLang="en-US" sz="1500" b="1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주</a:t>
            </a:r>
            <a:r>
              <a:rPr lang="en-US" altLang="ko-KR" sz="1500" b="1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) </a:t>
            </a:r>
            <a:r>
              <a:rPr lang="ko-KR" altLang="en-US" sz="2500" b="1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편광 </a:t>
            </a:r>
            <a:r>
              <a:rPr lang="ko-KR" altLang="en-US" sz="2500" b="1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필터를 활용한 위성 </a:t>
            </a:r>
            <a:r>
              <a:rPr lang="ko-KR" altLang="en-US" sz="2500" b="1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영상 촬영</a:t>
            </a:r>
          </a:p>
          <a:p>
            <a:pPr marL="285750" indent="-285750">
              <a:buFontTx/>
              <a:buChar char="-"/>
            </a:pPr>
            <a:endParaRPr lang="en-US" altLang="ko-KR" sz="100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최고 고도 </a:t>
            </a:r>
            <a:r>
              <a:rPr lang="en-US" altLang="ko-KR" sz="16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450m</a:t>
            </a:r>
            <a:r>
              <a:rPr lang="ko-KR" altLang="en-US" sz="16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에서부터 편광</a:t>
            </a:r>
            <a:r>
              <a:rPr lang="en-US" altLang="ko-KR" sz="16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/</a:t>
            </a:r>
            <a:r>
              <a:rPr lang="ko-KR" altLang="en-US" sz="16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일반이 연속적으로 교차되는 영상을 얻음</a:t>
            </a:r>
            <a:endParaRPr lang="en-US" altLang="ko-KR" sz="160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60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원활한 통신을 바탕으로</a:t>
            </a:r>
            <a:r>
              <a:rPr lang="en-US" altLang="ko-KR" sz="16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en-US" altLang="ko-KR" sz="1600">
                <a:solidFill>
                  <a:srgbClr val="FF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GPS</a:t>
            </a:r>
            <a:r>
              <a:rPr lang="ko-KR" altLang="en-US" sz="1600">
                <a:solidFill>
                  <a:srgbClr val="FF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값을 제외한 모든 데이터를 얻음</a:t>
            </a:r>
            <a:r>
              <a:rPr lang="en-US" altLang="ko-KR" sz="1600">
                <a:solidFill>
                  <a:srgbClr val="FF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(???)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해안선을 명확하게 구분할 수 있음을 확인 </a:t>
            </a:r>
            <a:r>
              <a:rPr lang="ko-KR" altLang="en-US" sz="1600" b="1">
                <a:solidFill>
                  <a:srgbClr val="FF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앞에서 분석한거 보고 추가예정</a:t>
            </a:r>
            <a:endParaRPr lang="en-US" altLang="ko-KR" sz="1600" b="1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60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ㄹ</a:t>
            </a:r>
            <a:endParaRPr lang="en-US" altLang="ko-KR" sz="160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DBF46C-D1FD-8878-0B6C-98BA2766364B}"/>
              </a:ext>
            </a:extLst>
          </p:cNvPr>
          <p:cNvSpPr txBox="1"/>
          <p:nvPr/>
        </p:nvSpPr>
        <p:spPr>
          <a:xfrm>
            <a:off x="2812349" y="4680619"/>
            <a:ext cx="6743700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b="1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(</a:t>
            </a:r>
            <a:r>
              <a:rPr lang="ko-KR" altLang="en-US" sz="1500" b="1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보조</a:t>
            </a:r>
            <a:r>
              <a:rPr lang="en-US" altLang="ko-KR" sz="1500" b="1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) </a:t>
            </a:r>
            <a:r>
              <a:rPr lang="ko-KR" altLang="en-US" sz="2500" b="1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다기능 </a:t>
            </a:r>
            <a:r>
              <a:rPr lang="ko-KR" altLang="en-US" sz="2500" b="1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전개 </a:t>
            </a:r>
            <a:r>
              <a:rPr lang="ko-KR" altLang="en-US" sz="2500" b="1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장치 도입</a:t>
            </a:r>
            <a:endParaRPr lang="en-US" altLang="ko-KR" sz="2500" b="1"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  <a:p>
            <a:endParaRPr lang="en-US" altLang="ko-KR" sz="1000" b="1" dirty="0"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KoPubWorld돋움체 Light" panose="020B0600000101010101" charset="-127"/>
                <a:ea typeface="KoPubWorld돋움체 Light" panose="020B0600000101010101" charset="-127"/>
                <a:cs typeface="KoPubWorld돋움체 Light" panose="020B0600000101010101" charset="-127"/>
              </a:rPr>
              <a:t>예상낙하시간</a:t>
            </a:r>
            <a:r>
              <a:rPr lang="en-US" altLang="ko-KR" sz="1600">
                <a:latin typeface="KoPubWorld돋움체 Light" panose="020B0600000101010101" charset="-127"/>
                <a:ea typeface="KoPubWorld돋움체 Light" panose="020B0600000101010101" charset="-127"/>
                <a:cs typeface="KoPubWorld돋움체 Light" panose="020B0600000101010101" charset="-127"/>
              </a:rPr>
              <a:t>(120</a:t>
            </a:r>
            <a:r>
              <a:rPr lang="ko-KR" altLang="en-US" sz="1600">
                <a:latin typeface="KoPubWorld돋움체 Light" panose="020B0600000101010101" charset="-127"/>
                <a:ea typeface="KoPubWorld돋움체 Light" panose="020B0600000101010101" charset="-127"/>
                <a:cs typeface="KoPubWorld돋움체 Light" panose="020B0600000101010101" charset="-127"/>
              </a:rPr>
              <a:t>초</a:t>
            </a:r>
            <a:r>
              <a:rPr lang="en-US" altLang="ko-KR" sz="1600">
                <a:latin typeface="KoPubWorld돋움체 Light" panose="020B0600000101010101" charset="-127"/>
                <a:ea typeface="KoPubWorld돋움체 Light" panose="020B0600000101010101" charset="-127"/>
                <a:cs typeface="KoPubWorld돋움체 Light" panose="020B0600000101010101" charset="-127"/>
              </a:rPr>
              <a:t>)</a:t>
            </a:r>
            <a:r>
              <a:rPr lang="ko-KR" altLang="en-US" sz="1600">
                <a:latin typeface="KoPubWorld돋움체 Light" panose="020B0600000101010101" charset="-127"/>
                <a:ea typeface="KoPubWorld돋움체 Light" panose="020B0600000101010101" charset="-127"/>
                <a:cs typeface="KoPubWorld돋움체 Light" panose="020B0600000101010101" charset="-127"/>
              </a:rPr>
              <a:t>보다 약 </a:t>
            </a:r>
            <a:r>
              <a:rPr lang="en-US" altLang="ko-KR" sz="1600">
                <a:latin typeface="KoPubWorld돋움체 Light" panose="020B0600000101010101" charset="-127"/>
                <a:ea typeface="KoPubWorld돋움체 Light" panose="020B0600000101010101" charset="-127"/>
                <a:cs typeface="KoPubWorld돋움체 Light" panose="020B0600000101010101" charset="-127"/>
              </a:rPr>
              <a:t>20</a:t>
            </a:r>
            <a:r>
              <a:rPr lang="ko-KR" altLang="en-US" sz="1600">
                <a:latin typeface="KoPubWorld돋움체 Light" panose="020B0600000101010101" charset="-127"/>
                <a:ea typeface="KoPubWorld돋움체 Light" panose="020B0600000101010101" charset="-127"/>
                <a:cs typeface="KoPubWorld돋움체 Light" panose="020B0600000101010101" charset="-127"/>
              </a:rPr>
              <a:t>초 더 낙하 → 보조 낙하산 역할 수행</a:t>
            </a:r>
            <a:endParaRPr lang="en-US" altLang="ko-KR" sz="1600">
              <a:latin typeface="KoPubWorld돋움체 Light" panose="020B0600000101010101" charset="-127"/>
              <a:ea typeface="KoPubWorld돋움체 Light" panose="020B0600000101010101" charset="-127"/>
              <a:cs typeface="KoPubWorld돋움체 Light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600">
              <a:latin typeface="KoPubWorld돋움체 Light" panose="020B0600000101010101" charset="-127"/>
              <a:ea typeface="KoPubWorld돋움체 Light" panose="020B0600000101010101" charset="-127"/>
              <a:cs typeface="KoPubWorld돋움체 Light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KoPubWorld돋움체 Light" panose="020B0600000101010101" charset="-127"/>
                <a:ea typeface="KoPubWorld돋움체 Light" panose="020B0600000101010101" charset="-127"/>
                <a:cs typeface="KoPubWorld돋움체 Light" panose="020B0600000101010101" charset="-127"/>
              </a:rPr>
              <a:t>대부분의 부품이 온전한 상태 → 충격흡수</a:t>
            </a:r>
            <a:r>
              <a:rPr lang="en-US" altLang="ko-KR" sz="1600">
                <a:latin typeface="KoPubWorld돋움체 Light" panose="020B0600000101010101" charset="-127"/>
                <a:ea typeface="KoPubWorld돋움체 Light" panose="020B0600000101010101" charset="-127"/>
                <a:cs typeface="KoPubWorld돋움체 Light" panose="020B0600000101010101" charset="-127"/>
              </a:rPr>
              <a:t> / </a:t>
            </a:r>
            <a:r>
              <a:rPr lang="ko-KR" altLang="en-US" sz="1600">
                <a:latin typeface="KoPubWorld돋움체 Light" panose="020B0600000101010101" charset="-127"/>
                <a:ea typeface="KoPubWorld돋움체 Light" panose="020B0600000101010101" charset="-127"/>
                <a:cs typeface="KoPubWorld돋움체 Light" panose="020B0600000101010101" charset="-127"/>
              </a:rPr>
              <a:t>랜딩기어 역할 수행</a:t>
            </a:r>
            <a:endParaRPr lang="en-US" altLang="ko-KR" sz="1600">
              <a:latin typeface="KoPubWorld돋움체 Light" panose="020B0600000101010101" charset="-127"/>
              <a:ea typeface="KoPubWorld돋움체 Light" panose="020B0600000101010101" charset="-127"/>
              <a:cs typeface="KoPubWorld돋움체 Light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600">
              <a:latin typeface="KoPubWorld돋움체 Light" panose="020B0600000101010101" charset="-127"/>
              <a:ea typeface="KoPubWorld돋움체 Light" panose="020B0600000101010101" charset="-127"/>
              <a:cs typeface="KoPubWorld돋움체 Light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KoPubWorld돋움체 Light" panose="020B0600000101010101" charset="-127"/>
                <a:ea typeface="KoPubWorld돋움체 Light" panose="020B0600000101010101" charset="-127"/>
                <a:cs typeface="KoPubWorld돋움체 Light" panose="020B0600000101010101" charset="-127"/>
              </a:rPr>
              <a:t>폭우</a:t>
            </a:r>
            <a:r>
              <a:rPr lang="en-US" altLang="ko-KR" sz="1600">
                <a:latin typeface="KoPubWorld돋움체 Light" panose="020B0600000101010101" charset="-127"/>
                <a:ea typeface="KoPubWorld돋움체 Light" panose="020B0600000101010101" charset="-127"/>
                <a:cs typeface="KoPubWorld돋움체 Light" panose="020B0600000101010101" charset="-127"/>
              </a:rPr>
              <a:t>, </a:t>
            </a:r>
            <a:r>
              <a:rPr lang="ko-KR" altLang="en-US" sz="1600">
                <a:latin typeface="KoPubWorld돋움체 Light" panose="020B0600000101010101" charset="-127"/>
                <a:ea typeface="KoPubWorld돋움체 Light" panose="020B0600000101010101" charset="-127"/>
                <a:cs typeface="KoPubWorld돋움체 Light" panose="020B0600000101010101" charset="-127"/>
              </a:rPr>
              <a:t>폭염 등 악천후에서의 역할 기대 </a:t>
            </a:r>
            <a:endParaRPr lang="en-US" altLang="ko-KR" sz="1600" dirty="0">
              <a:latin typeface="KoPubWorld돋움체 Light" panose="020B0600000101010101" charset="-127"/>
              <a:ea typeface="KoPubWorld돋움체 Light" panose="020B0600000101010101" charset="-127"/>
              <a:cs typeface="KoPubWorld돋움체 Light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5613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7437AB-C3C0-7620-A8DE-EA3F0E351736}"/>
              </a:ext>
            </a:extLst>
          </p:cNvPr>
          <p:cNvSpPr/>
          <p:nvPr/>
        </p:nvSpPr>
        <p:spPr>
          <a:xfrm>
            <a:off x="-8925" y="15543"/>
            <a:ext cx="12192000" cy="1406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38100" dir="2700000" algn="t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EB241F2-8774-4533-AC74-119855C229AB}"/>
              </a:ext>
            </a:extLst>
          </p:cNvPr>
          <p:cNvGrpSpPr/>
          <p:nvPr/>
        </p:nvGrpSpPr>
        <p:grpSpPr>
          <a:xfrm>
            <a:off x="-384591" y="524282"/>
            <a:ext cx="7950514" cy="724816"/>
            <a:chOff x="-549360" y="288769"/>
            <a:chExt cx="7908823" cy="843508"/>
          </a:xfrm>
          <a:solidFill>
            <a:schemeClr val="tx1"/>
          </a:solidFill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578835E2-8E32-7703-0FD6-D595E4865B14}"/>
                </a:ext>
              </a:extLst>
            </p:cNvPr>
            <p:cNvSpPr/>
            <p:nvPr/>
          </p:nvSpPr>
          <p:spPr>
            <a:xfrm>
              <a:off x="-549360" y="288769"/>
              <a:ext cx="7908823" cy="84350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685800" dist="381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50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FDA347-AF2F-5056-6C93-8A6C818348E6}"/>
                </a:ext>
              </a:extLst>
            </p:cNvPr>
            <p:cNvSpPr txBox="1"/>
            <p:nvPr/>
          </p:nvSpPr>
          <p:spPr>
            <a:xfrm>
              <a:off x="28561" y="306519"/>
              <a:ext cx="6752977" cy="719413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382270" marR="0" indent="-382270" algn="ctr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400" b="1" kern="0">
                  <a:solidFill>
                    <a:schemeClr val="bg1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보완점</a:t>
              </a:r>
              <a:endParaRPr lang="en-US" altLang="ko-KR" sz="2400" b="1" kern="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6EBBBC1-E006-A927-C726-07E2FAE3893A}"/>
              </a:ext>
            </a:extLst>
          </p:cNvPr>
          <p:cNvGrpSpPr/>
          <p:nvPr/>
        </p:nvGrpSpPr>
        <p:grpSpPr>
          <a:xfrm>
            <a:off x="182293" y="54535"/>
            <a:ext cx="4262334" cy="369332"/>
            <a:chOff x="309666" y="186596"/>
            <a:chExt cx="4262334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C73DF7B-42C7-F213-B1EE-74B80B1552EA}"/>
                </a:ext>
              </a:extLst>
            </p:cNvPr>
            <p:cNvSpPr txBox="1"/>
            <p:nvPr/>
          </p:nvSpPr>
          <p:spPr>
            <a:xfrm>
              <a:off x="1411350" y="186596"/>
              <a:ext cx="3160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결론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AC98DF7D-C12E-685B-AE86-34636A6F682F}"/>
                </a:ext>
              </a:extLst>
            </p:cNvPr>
            <p:cNvSpPr/>
            <p:nvPr/>
          </p:nvSpPr>
          <p:spPr>
            <a:xfrm>
              <a:off x="309666" y="230075"/>
              <a:ext cx="958848" cy="30777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50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9A1A47-D160-15AA-8742-FF6C6EEEF330}"/>
                </a:ext>
              </a:extLst>
            </p:cNvPr>
            <p:cNvSpPr txBox="1"/>
            <p:nvPr/>
          </p:nvSpPr>
          <p:spPr>
            <a:xfrm>
              <a:off x="403327" y="245463"/>
              <a:ext cx="771525" cy="27699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4</a:t>
              </a:r>
              <a:endParaRPr lang="ko-KR" altLang="en-US" sz="12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2BDA350-0252-7351-96E6-27F79F74383D}"/>
              </a:ext>
            </a:extLst>
          </p:cNvPr>
          <p:cNvSpPr/>
          <p:nvPr/>
        </p:nvSpPr>
        <p:spPr>
          <a:xfrm>
            <a:off x="2067560" y="2598757"/>
            <a:ext cx="7914640" cy="307871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85800" dist="381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네오 OTF Regular" panose="000005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82AE8-91C5-2E18-40E3-0FA6E414FCF1}"/>
              </a:ext>
            </a:extLst>
          </p:cNvPr>
          <p:cNvSpPr txBox="1"/>
          <p:nvPr/>
        </p:nvSpPr>
        <p:spPr>
          <a:xfrm>
            <a:off x="2538299" y="2733623"/>
            <a:ext cx="864764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sz="100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b="1">
                <a:solidFill>
                  <a:srgbClr val="FF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GPS</a:t>
            </a:r>
            <a:r>
              <a:rPr lang="ko-KR" altLang="en-US" b="1">
                <a:solidFill>
                  <a:srgbClr val="FF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연결</a:t>
            </a:r>
            <a:r>
              <a:rPr lang="ko-KR" altLang="en-US">
                <a:solidFill>
                  <a:srgbClr val="FF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600">
                <a:solidFill>
                  <a:srgbClr val="FF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1600">
                <a:solidFill>
                  <a:srgbClr val="FF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충분한 준비 시간 확보 </a:t>
            </a:r>
            <a:r>
              <a:rPr lang="en-US" altLang="ko-KR" sz="1600">
                <a:solidFill>
                  <a:srgbClr val="FF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(???)</a:t>
            </a:r>
          </a:p>
          <a:p>
            <a:pPr marL="285750" indent="-285750">
              <a:buFontTx/>
              <a:buChar char="-"/>
            </a:pPr>
            <a:endParaRPr lang="en-US" altLang="ko-KR" sz="160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강도 개선 </a:t>
            </a:r>
            <a:r>
              <a:rPr lang="en-US" altLang="ko-KR" sz="16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16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응력집중 완화 </a:t>
            </a:r>
            <a:r>
              <a:rPr lang="en-US" altLang="ko-KR" sz="16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 </a:t>
            </a:r>
            <a:r>
              <a:rPr lang="ko-KR" altLang="en-US" sz="16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설계 시</a:t>
            </a:r>
            <a:r>
              <a:rPr lang="en-US" altLang="ko-KR" sz="16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6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충분한 드래프트각</a:t>
            </a:r>
            <a:r>
              <a:rPr lang="en-US" altLang="ko-KR" sz="16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6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필렛반경 </a:t>
            </a:r>
            <a:r>
              <a:rPr lang="en-US" altLang="ko-KR" sz="16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 </a:t>
            </a:r>
            <a:r>
              <a:rPr lang="ko-KR" altLang="en-US" sz="16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및 표면 코팅</a:t>
            </a:r>
            <a:endParaRPr lang="en-US" altLang="ko-KR" sz="160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60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카메라 화질 개선 </a:t>
            </a:r>
            <a:endParaRPr lang="en-US" altLang="ko-KR" b="1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60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흔들림 </a:t>
            </a:r>
            <a:r>
              <a:rPr lang="en-US" altLang="ko-KR" b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/ </a:t>
            </a:r>
            <a:r>
              <a:rPr lang="ko-KR" altLang="en-US" b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진동 문제 개선 </a:t>
            </a:r>
            <a:r>
              <a:rPr lang="en-US" altLang="ko-KR" sz="16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16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맞춤 낙하산 제작</a:t>
            </a:r>
            <a:endParaRPr lang="en-US" altLang="ko-KR" sz="160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60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b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multi-band </a:t>
            </a:r>
            <a:r>
              <a:rPr lang="ko-KR" altLang="en-US" b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편광 </a:t>
            </a:r>
            <a:r>
              <a:rPr lang="en-US" altLang="ko-KR" sz="16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16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다양한 파장대의 편광 관측</a:t>
            </a:r>
            <a:endParaRPr lang="en-US" altLang="ko-KR" sz="160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60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>
                <a:solidFill>
                  <a:srgbClr val="FF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생각나면 추가할 예정 </a:t>
            </a:r>
            <a:endParaRPr lang="en-US" altLang="ko-KR" sz="1600" b="1">
              <a:solidFill>
                <a:srgbClr val="FF0000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7" name="슬라이드 번호 개체 틀 4">
            <a:extLst>
              <a:ext uri="{FF2B5EF4-FFF2-40B4-BE49-F238E27FC236}">
                <a16:creationId xmlns:a16="http://schemas.microsoft.com/office/drawing/2014/main" id="{6CF49F93-4F3A-69D9-7AA8-C05918F2C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759E5F5-9FB5-4583-95B9-6784CC0B7E3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268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8EE3EA-75ED-03B6-247A-6D7311192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9E5F5-9FB5-4583-95B9-6784CC0B7E31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7437AB-C3C0-7620-A8DE-EA3F0E351736}"/>
              </a:ext>
            </a:extLst>
          </p:cNvPr>
          <p:cNvSpPr/>
          <p:nvPr/>
        </p:nvSpPr>
        <p:spPr>
          <a:xfrm>
            <a:off x="0" y="14291"/>
            <a:ext cx="12192000" cy="1406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38100" dir="2700000" algn="t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EB241F2-8774-4533-AC74-119855C229AB}"/>
              </a:ext>
            </a:extLst>
          </p:cNvPr>
          <p:cNvGrpSpPr/>
          <p:nvPr/>
        </p:nvGrpSpPr>
        <p:grpSpPr>
          <a:xfrm>
            <a:off x="-384591" y="524282"/>
            <a:ext cx="7950514" cy="724816"/>
            <a:chOff x="-549360" y="288769"/>
            <a:chExt cx="7908823" cy="843508"/>
          </a:xfrm>
          <a:solidFill>
            <a:schemeClr val="tx1"/>
          </a:solidFill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578835E2-8E32-7703-0FD6-D595E4865B14}"/>
                </a:ext>
              </a:extLst>
            </p:cNvPr>
            <p:cNvSpPr/>
            <p:nvPr/>
          </p:nvSpPr>
          <p:spPr>
            <a:xfrm>
              <a:off x="-549360" y="288769"/>
              <a:ext cx="7908823" cy="84350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685800" dist="381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50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FDA347-AF2F-5056-6C93-8A6C818348E6}"/>
                </a:ext>
              </a:extLst>
            </p:cNvPr>
            <p:cNvSpPr txBox="1"/>
            <p:nvPr/>
          </p:nvSpPr>
          <p:spPr>
            <a:xfrm>
              <a:off x="28561" y="306519"/>
              <a:ext cx="6752977" cy="719413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382270" marR="0" indent="-382270" algn="ctr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400" b="1" kern="0">
                  <a:solidFill>
                    <a:schemeClr val="bg1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향후 활용방안</a:t>
              </a:r>
              <a:endParaRPr lang="en-US" altLang="ko-KR" sz="2400" b="1" kern="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6EBBBC1-E006-A927-C726-07E2FAE3893A}"/>
              </a:ext>
            </a:extLst>
          </p:cNvPr>
          <p:cNvGrpSpPr/>
          <p:nvPr/>
        </p:nvGrpSpPr>
        <p:grpSpPr>
          <a:xfrm>
            <a:off x="182293" y="54535"/>
            <a:ext cx="4262334" cy="369332"/>
            <a:chOff x="309666" y="186596"/>
            <a:chExt cx="4262334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C73DF7B-42C7-F213-B1EE-74B80B1552EA}"/>
                </a:ext>
              </a:extLst>
            </p:cNvPr>
            <p:cNvSpPr txBox="1"/>
            <p:nvPr/>
          </p:nvSpPr>
          <p:spPr>
            <a:xfrm>
              <a:off x="1411350" y="186596"/>
              <a:ext cx="3160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결론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AC98DF7D-C12E-685B-AE86-34636A6F682F}"/>
                </a:ext>
              </a:extLst>
            </p:cNvPr>
            <p:cNvSpPr/>
            <p:nvPr/>
          </p:nvSpPr>
          <p:spPr>
            <a:xfrm>
              <a:off x="309666" y="230075"/>
              <a:ext cx="958848" cy="30777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>
                    <a:lumMod val="50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9A1A47-D160-15AA-8742-FF6C6EEEF330}"/>
                </a:ext>
              </a:extLst>
            </p:cNvPr>
            <p:cNvSpPr txBox="1"/>
            <p:nvPr/>
          </p:nvSpPr>
          <p:spPr>
            <a:xfrm>
              <a:off x="403327" y="245463"/>
              <a:ext cx="771525" cy="27699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4</a:t>
              </a:r>
              <a:endParaRPr lang="ko-KR" altLang="en-US" sz="1200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541902E-CE07-88D1-0BA4-08AE13244782}"/>
              </a:ext>
            </a:extLst>
          </p:cNvPr>
          <p:cNvSpPr/>
          <p:nvPr/>
        </p:nvSpPr>
        <p:spPr>
          <a:xfrm>
            <a:off x="720820" y="1757837"/>
            <a:ext cx="2337429" cy="4560629"/>
          </a:xfrm>
          <a:prstGeom prst="roundRect">
            <a:avLst>
              <a:gd name="adj" fmla="val 30071"/>
            </a:avLst>
          </a:prstGeom>
          <a:solidFill>
            <a:schemeClr val="bg1"/>
          </a:solidFill>
          <a:ln>
            <a:noFill/>
          </a:ln>
          <a:effectLst>
            <a:outerShdw blurRad="685800" dist="381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3B5216-C4E3-3F3A-2563-6D4BA6632719}"/>
              </a:ext>
            </a:extLst>
          </p:cNvPr>
          <p:cNvSpPr txBox="1"/>
          <p:nvPr/>
        </p:nvSpPr>
        <p:spPr>
          <a:xfrm>
            <a:off x="1125061" y="1818619"/>
            <a:ext cx="1528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rgbClr val="002060"/>
                </a:solidFill>
                <a:latin typeface="나눔스퀘어 네오 Heavy" panose="020B0600000101010101" charset="-127"/>
                <a:ea typeface="나눔스퀘어 네오 Heavy" panose="020B0600000101010101" charset="-127"/>
              </a:rPr>
              <a:t>Military</a:t>
            </a:r>
          </a:p>
          <a:p>
            <a:pPr algn="ctr"/>
            <a:r>
              <a:rPr lang="en-US" altLang="ko-KR" b="1">
                <a:solidFill>
                  <a:srgbClr val="002060"/>
                </a:solidFill>
                <a:latin typeface="나눔스퀘어 네오 Heavy" panose="020B0600000101010101" charset="-127"/>
                <a:ea typeface="나눔스퀘어 네오 Heavy" panose="020B0600000101010101" charset="-127"/>
              </a:rPr>
              <a:t>Target</a:t>
            </a:r>
          </a:p>
          <a:p>
            <a:pPr algn="ctr"/>
            <a:r>
              <a:rPr lang="en-US" altLang="ko-KR" b="1">
                <a:solidFill>
                  <a:srgbClr val="002060"/>
                </a:solidFill>
                <a:latin typeface="나눔스퀘어 네오 Heavy" panose="020B0600000101010101" charset="-127"/>
                <a:ea typeface="나눔스퀘어 네오 Heavy" panose="020B0600000101010101" charset="-127"/>
              </a:rPr>
              <a:t>Detection</a:t>
            </a:r>
            <a:endParaRPr lang="ko-KR" altLang="en-US" b="1">
              <a:solidFill>
                <a:srgbClr val="002060"/>
              </a:solidFill>
              <a:latin typeface="나눔스퀘어 네오 Heavy" panose="020B0600000101010101" charset="-127"/>
              <a:ea typeface="나눔스퀘어 네오 Heavy" panose="020B0600000101010101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DBABF1A-0218-65ED-4F0A-ED07B5E11BAC}"/>
              </a:ext>
            </a:extLst>
          </p:cNvPr>
          <p:cNvSpPr/>
          <p:nvPr/>
        </p:nvSpPr>
        <p:spPr>
          <a:xfrm>
            <a:off x="1259534" y="2877195"/>
            <a:ext cx="1260000" cy="1260000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8DBBFBA-7299-EBE8-1E3C-99A86C4AB5AD}"/>
              </a:ext>
            </a:extLst>
          </p:cNvPr>
          <p:cNvSpPr/>
          <p:nvPr/>
        </p:nvSpPr>
        <p:spPr>
          <a:xfrm>
            <a:off x="3498318" y="1795721"/>
            <a:ext cx="2337429" cy="4560629"/>
          </a:xfrm>
          <a:prstGeom prst="roundRect">
            <a:avLst>
              <a:gd name="adj" fmla="val 30071"/>
            </a:avLst>
          </a:prstGeom>
          <a:solidFill>
            <a:schemeClr val="bg1"/>
          </a:solidFill>
          <a:ln>
            <a:noFill/>
          </a:ln>
          <a:effectLst>
            <a:outerShdw blurRad="685800" dist="381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AD7D3A-A1C9-8FD7-6502-8F5A77204B46}"/>
              </a:ext>
            </a:extLst>
          </p:cNvPr>
          <p:cNvSpPr txBox="1"/>
          <p:nvPr/>
        </p:nvSpPr>
        <p:spPr>
          <a:xfrm>
            <a:off x="3678133" y="1818619"/>
            <a:ext cx="19777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rgbClr val="002060"/>
                </a:solidFill>
                <a:latin typeface="나눔스퀘어 네오 Heavy" panose="020B0600000101010101" charset="-127"/>
                <a:ea typeface="나눔스퀘어 네오 Heavy" panose="020B0600000101010101" charset="-127"/>
              </a:rPr>
              <a:t>Earth</a:t>
            </a:r>
          </a:p>
          <a:p>
            <a:pPr algn="ctr"/>
            <a:r>
              <a:rPr lang="en-US" altLang="ko-KR" b="1">
                <a:solidFill>
                  <a:srgbClr val="002060"/>
                </a:solidFill>
                <a:latin typeface="나눔스퀘어 네오 Heavy" panose="020B0600000101010101" charset="-127"/>
                <a:ea typeface="나눔스퀘어 네오 Heavy" panose="020B0600000101010101" charset="-127"/>
              </a:rPr>
              <a:t>Resources</a:t>
            </a:r>
          </a:p>
          <a:p>
            <a:pPr algn="ctr"/>
            <a:r>
              <a:rPr lang="en-US" altLang="ko-KR" b="1">
                <a:solidFill>
                  <a:srgbClr val="002060"/>
                </a:solidFill>
                <a:latin typeface="나눔스퀘어 네오 Heavy" panose="020B0600000101010101" charset="-127"/>
                <a:ea typeface="나눔스퀘어 네오 Heavy" panose="020B0600000101010101" charset="-127"/>
              </a:rPr>
              <a:t>Investigation</a:t>
            </a:r>
            <a:endParaRPr lang="ko-KR" altLang="en-US" b="1">
              <a:solidFill>
                <a:srgbClr val="002060"/>
              </a:solidFill>
              <a:latin typeface="나눔스퀘어 네오 Heavy" panose="020B0600000101010101" charset="-127"/>
              <a:ea typeface="나눔스퀘어 네오 Heavy" panose="020B0600000101010101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B43EFEC-BC69-2243-2B55-369DF489B94C}"/>
              </a:ext>
            </a:extLst>
          </p:cNvPr>
          <p:cNvSpPr/>
          <p:nvPr/>
        </p:nvSpPr>
        <p:spPr>
          <a:xfrm>
            <a:off x="6275816" y="1795721"/>
            <a:ext cx="2337429" cy="4560629"/>
          </a:xfrm>
          <a:prstGeom prst="roundRect">
            <a:avLst>
              <a:gd name="adj" fmla="val 30071"/>
            </a:avLst>
          </a:prstGeom>
          <a:solidFill>
            <a:schemeClr val="bg1"/>
          </a:solidFill>
          <a:ln>
            <a:noFill/>
          </a:ln>
          <a:effectLst>
            <a:outerShdw blurRad="685800" dist="381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F1F9F75-ADF4-EB17-1550-739000796859}"/>
              </a:ext>
            </a:extLst>
          </p:cNvPr>
          <p:cNvSpPr/>
          <p:nvPr/>
        </p:nvSpPr>
        <p:spPr>
          <a:xfrm>
            <a:off x="9136777" y="1795721"/>
            <a:ext cx="2337429" cy="4560629"/>
          </a:xfrm>
          <a:prstGeom prst="roundRect">
            <a:avLst>
              <a:gd name="adj" fmla="val 30071"/>
            </a:avLst>
          </a:prstGeom>
          <a:solidFill>
            <a:schemeClr val="bg1"/>
          </a:solidFill>
          <a:ln>
            <a:noFill/>
          </a:ln>
          <a:effectLst>
            <a:outerShdw blurRad="685800" dist="381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9CA083-92B1-F864-3A48-A4CDFA4B9CEC}"/>
              </a:ext>
            </a:extLst>
          </p:cNvPr>
          <p:cNvSpPr txBox="1"/>
          <p:nvPr/>
        </p:nvSpPr>
        <p:spPr>
          <a:xfrm>
            <a:off x="945282" y="4356995"/>
            <a:ext cx="19488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미사일 및 스텔스 목표물 탐지</a:t>
            </a:r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D21F6C-8446-DFC9-B3E8-0320444D016B}"/>
              </a:ext>
            </a:extLst>
          </p:cNvPr>
          <p:cNvSpPr txBox="1"/>
          <p:nvPr/>
        </p:nvSpPr>
        <p:spPr>
          <a:xfrm>
            <a:off x="801273" y="5109587"/>
            <a:ext cx="21532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오물풍선 </a:t>
            </a:r>
            <a:endParaRPr lang="en-US" altLang="ko-KR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탐지 가능성 확인</a:t>
            </a:r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C14F0F8-F8A9-9F74-97CC-53BA485F0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67" y="5777207"/>
            <a:ext cx="765001" cy="720000"/>
          </a:xfrm>
          <a:prstGeom prst="rect">
            <a:avLst/>
          </a:prstGeom>
        </p:spPr>
      </p:pic>
      <p:pic>
        <p:nvPicPr>
          <p:cNvPr id="35" name="그림 34" descr="달, 하늘, 천체, 월광이(가) 표시된 사진&#10;&#10;자동 생성된 설명">
            <a:extLst>
              <a:ext uri="{FF2B5EF4-FFF2-40B4-BE49-F238E27FC236}">
                <a16:creationId xmlns:a16="http://schemas.microsoft.com/office/drawing/2014/main" id="{973FAE65-3733-7F4E-AA44-69FDAFFCD8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9" t="9397" r="5902" b="14147"/>
          <a:stretch/>
        </p:blipFill>
        <p:spPr>
          <a:xfrm>
            <a:off x="1948765" y="5777207"/>
            <a:ext cx="765001" cy="720000"/>
          </a:xfrm>
          <a:prstGeom prst="rect">
            <a:avLst/>
          </a:prstGeom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3FDC214-5CFC-C6C2-0140-68520102B24B}"/>
              </a:ext>
            </a:extLst>
          </p:cNvPr>
          <p:cNvCxnSpPr>
            <a:cxnSpLocks/>
          </p:cNvCxnSpPr>
          <p:nvPr/>
        </p:nvCxnSpPr>
        <p:spPr>
          <a:xfrm flipV="1">
            <a:off x="945282" y="6106697"/>
            <a:ext cx="488437" cy="455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BFD5F88-0171-1645-A584-B5660884B7AF}"/>
              </a:ext>
            </a:extLst>
          </p:cNvPr>
          <p:cNvSpPr txBox="1"/>
          <p:nvPr/>
        </p:nvSpPr>
        <p:spPr>
          <a:xfrm>
            <a:off x="121226" y="5898680"/>
            <a:ext cx="15286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실제로 관측한 </a:t>
            </a:r>
            <a:endParaRPr lang="en-US" altLang="ko-KR" sz="1000">
              <a:solidFill>
                <a:srgbClr val="FF0000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500">
                <a:solidFill>
                  <a:srgbClr val="FF0000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오물풍선</a:t>
            </a:r>
            <a:endParaRPr lang="ko-KR" altLang="en-US" sz="1500" dirty="0">
              <a:solidFill>
                <a:srgbClr val="FF0000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607D09B-1E47-F1A4-6131-9536F6BD8A7B}"/>
              </a:ext>
            </a:extLst>
          </p:cNvPr>
          <p:cNvCxnSpPr>
            <a:cxnSpLocks/>
          </p:cNvCxnSpPr>
          <p:nvPr/>
        </p:nvCxnSpPr>
        <p:spPr>
          <a:xfrm>
            <a:off x="945282" y="6176205"/>
            <a:ext cx="1197296" cy="36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A8B0146-C90A-37A5-A240-35EBBE56125D}"/>
              </a:ext>
            </a:extLst>
          </p:cNvPr>
          <p:cNvSpPr txBox="1"/>
          <p:nvPr/>
        </p:nvSpPr>
        <p:spPr>
          <a:xfrm>
            <a:off x="6428277" y="2034214"/>
            <a:ext cx="2065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rgbClr val="002060"/>
                </a:solidFill>
                <a:latin typeface="나눔스퀘어 네오 Heavy" panose="020B0600000101010101" charset="-127"/>
                <a:ea typeface="나눔스퀘어 네오 Heavy" panose="020B0600000101010101" charset="-127"/>
              </a:rPr>
              <a:t>Atmospheric</a:t>
            </a:r>
          </a:p>
          <a:p>
            <a:pPr algn="ctr"/>
            <a:r>
              <a:rPr lang="en-US" altLang="ko-KR" b="1">
                <a:solidFill>
                  <a:srgbClr val="002060"/>
                </a:solidFill>
                <a:latin typeface="나눔스퀘어 네오 Heavy" panose="020B0600000101010101" charset="-127"/>
                <a:ea typeface="나눔스퀘어 네오 Heavy" panose="020B0600000101010101" charset="-127"/>
              </a:rPr>
              <a:t>Detection</a:t>
            </a:r>
            <a:endParaRPr lang="ko-KR" altLang="en-US" b="1">
              <a:solidFill>
                <a:srgbClr val="002060"/>
              </a:solidFill>
              <a:latin typeface="나눔스퀘어 네오 Heavy" panose="020B0600000101010101" charset="-127"/>
              <a:ea typeface="나눔스퀘어 네오 Heavy" panose="020B0600000101010101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C8A62F7A-5D6E-007E-EB73-E81C7CC409E0}"/>
              </a:ext>
            </a:extLst>
          </p:cNvPr>
          <p:cNvSpPr/>
          <p:nvPr/>
        </p:nvSpPr>
        <p:spPr>
          <a:xfrm>
            <a:off x="9675491" y="2877195"/>
            <a:ext cx="1260000" cy="1260000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01A4275-70AB-A001-3E4C-56F46594BB7D}"/>
              </a:ext>
            </a:extLst>
          </p:cNvPr>
          <p:cNvSpPr/>
          <p:nvPr/>
        </p:nvSpPr>
        <p:spPr>
          <a:xfrm>
            <a:off x="4037032" y="2877195"/>
            <a:ext cx="1260000" cy="1260000"/>
          </a:xfrm>
          <a:prstGeom prst="round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B2F6F63-C5FC-5810-ADC1-F56016D12E39}"/>
              </a:ext>
            </a:extLst>
          </p:cNvPr>
          <p:cNvSpPr/>
          <p:nvPr/>
        </p:nvSpPr>
        <p:spPr>
          <a:xfrm>
            <a:off x="6814530" y="2877195"/>
            <a:ext cx="1260000" cy="1260000"/>
          </a:xfrm>
          <a:prstGeom prst="round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4EB9521-79D1-D509-4217-F780D54347C0}"/>
              </a:ext>
            </a:extLst>
          </p:cNvPr>
          <p:cNvSpPr txBox="1"/>
          <p:nvPr/>
        </p:nvSpPr>
        <p:spPr>
          <a:xfrm>
            <a:off x="3510318" y="4365935"/>
            <a:ext cx="23843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편광분광기를 이용한 작물 및 수원 조사 </a:t>
            </a:r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9754C4-ED0C-784C-29BC-0AED79945E56}"/>
              </a:ext>
            </a:extLst>
          </p:cNvPr>
          <p:cNvSpPr txBox="1"/>
          <p:nvPr/>
        </p:nvSpPr>
        <p:spPr>
          <a:xfrm>
            <a:off x="3479754" y="5252349"/>
            <a:ext cx="24231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작물 생산량 추정 및 수질오염 연구</a:t>
            </a:r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6F12A8E-AEC0-450E-29D4-741721444EB5}"/>
              </a:ext>
            </a:extLst>
          </p:cNvPr>
          <p:cNvSpPr txBox="1"/>
          <p:nvPr/>
        </p:nvSpPr>
        <p:spPr>
          <a:xfrm>
            <a:off x="6453976" y="4365935"/>
            <a:ext cx="19488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구름</a:t>
            </a:r>
            <a:r>
              <a:rPr lang="en-US" altLang="ko-KR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및</a:t>
            </a:r>
            <a:r>
              <a:rPr lang="en-US" altLang="ko-KR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에어로졸 입자의 분포 파악</a:t>
            </a:r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3E8933E-E34E-1476-1FE4-7D081869A977}"/>
              </a:ext>
            </a:extLst>
          </p:cNvPr>
          <p:cNvSpPr txBox="1"/>
          <p:nvPr/>
        </p:nvSpPr>
        <p:spPr>
          <a:xfrm>
            <a:off x="6342980" y="5252615"/>
            <a:ext cx="23006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상층 대기 바람장의 속도</a:t>
            </a:r>
            <a:r>
              <a:rPr lang="en-US" altLang="ko-KR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온도 측정</a:t>
            </a:r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4514386-25B8-5312-A5F0-657B84335EA9}"/>
              </a:ext>
            </a:extLst>
          </p:cNvPr>
          <p:cNvSpPr txBox="1"/>
          <p:nvPr/>
        </p:nvSpPr>
        <p:spPr>
          <a:xfrm>
            <a:off x="9405698" y="4333846"/>
            <a:ext cx="179958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가뭄에 취약한 소규모 농업용 저수지의 수표면적의 연속적 관측 및 유량 예측 정보 생성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9E631A-2C07-8583-83C7-A546FF6A6A0B}"/>
              </a:ext>
            </a:extLst>
          </p:cNvPr>
          <p:cNvSpPr txBox="1"/>
          <p:nvPr/>
        </p:nvSpPr>
        <p:spPr>
          <a:xfrm>
            <a:off x="9272569" y="2034213"/>
            <a:ext cx="2065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rgbClr val="002060"/>
                </a:solidFill>
                <a:latin typeface="나눔스퀘어 네오 Heavy" panose="020B0600000101010101" charset="-127"/>
                <a:ea typeface="나눔스퀘어 네오 Heavy" panose="020B0600000101010101" charset="-127"/>
              </a:rPr>
              <a:t>Drought</a:t>
            </a:r>
          </a:p>
          <a:p>
            <a:pPr algn="ctr"/>
            <a:r>
              <a:rPr lang="en-US" altLang="ko-KR" b="1">
                <a:solidFill>
                  <a:srgbClr val="002060"/>
                </a:solidFill>
                <a:latin typeface="나눔스퀘어 네오 Heavy" panose="020B0600000101010101" charset="-127"/>
                <a:ea typeface="나눔스퀘어 네오 Heavy" panose="020B0600000101010101" charset="-127"/>
              </a:rPr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3717937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E9C9B0-852B-E7B9-184E-0092C0E3090F}"/>
              </a:ext>
            </a:extLst>
          </p:cNvPr>
          <p:cNvSpPr txBox="1"/>
          <p:nvPr/>
        </p:nvSpPr>
        <p:spPr>
          <a:xfrm>
            <a:off x="547868" y="2459504"/>
            <a:ext cx="1109626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6000">
                <a:solidFill>
                  <a:schemeClr val="bg1"/>
                </a:solidFill>
                <a:effectLst>
                  <a:glow rad="228600">
                    <a:schemeClr val="bg1">
                      <a:alpha val="13000"/>
                    </a:schemeClr>
                  </a:glow>
                </a:effectLst>
                <a:latin typeface="나눔스퀘어 네오 OTF Heavy" panose="00000A00000000000000" pitchFamily="50" charset="-127"/>
                <a:ea typeface="나눔스퀘어 네오 OTF Heavy" panose="00000A00000000000000" pitchFamily="50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dirty="0"/>
              <a:t>5</a:t>
            </a:r>
          </a:p>
          <a:p>
            <a:r>
              <a:rPr lang="ko-KR" altLang="en-US"/>
              <a:t>비용 및 일정관리</a:t>
            </a: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1FFFBE-C6AB-7D28-6507-342C3409A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9E5F5-9FB5-4583-95B9-6784CC0B7E3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624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870</Words>
  <Application>Microsoft Office PowerPoint</Application>
  <PresentationFormat>와이드스크린</PresentationFormat>
  <Paragraphs>303</Paragraphs>
  <Slides>15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7" baseType="lpstr">
      <vt:lpstr>KoPubWorld돋움체 Light</vt:lpstr>
      <vt:lpstr>KoPubWorld돋움체 Medium</vt:lpstr>
      <vt:lpstr>KoPubWorld돋움체_Pro Bold</vt:lpstr>
      <vt:lpstr>KoPubWorld돋움체_Pro Light</vt:lpstr>
      <vt:lpstr>나눔스퀘어 네오 ExtraBold</vt:lpstr>
      <vt:lpstr>나눔스퀘어 네오 Heavy</vt:lpstr>
      <vt:lpstr>나눔스퀘어 네오 OTF Heavy</vt:lpstr>
      <vt:lpstr>나눔스퀘어 네오 OTF Regular</vt:lpstr>
      <vt:lpstr>Arial</vt:lpstr>
      <vt:lpstr>Wingdings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백세인</dc:creator>
  <cp:lastModifiedBy>백세인</cp:lastModifiedBy>
  <cp:revision>16</cp:revision>
  <dcterms:created xsi:type="dcterms:W3CDTF">2024-08-11T06:54:46Z</dcterms:created>
  <dcterms:modified xsi:type="dcterms:W3CDTF">2024-08-11T07:23:27Z</dcterms:modified>
</cp:coreProperties>
</file>